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6" r:id="rId3"/>
    <p:sldId id="287" r:id="rId4"/>
    <p:sldId id="297" r:id="rId5"/>
    <p:sldId id="294" r:id="rId6"/>
    <p:sldId id="288" r:id="rId7"/>
    <p:sldId id="295" r:id="rId8"/>
    <p:sldId id="296" r:id="rId9"/>
    <p:sldId id="278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AB12F"/>
    <a:srgbClr val="5B0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A0D51-BCD8-44BE-B90B-EFD465833223}" v="13" dt="2022-08-25T07:43:10.420"/>
    <p1510:client id="{DDDADA53-55D2-477A-A288-3598F6A54B51}" v="36" dt="2022-08-25T03:41:11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89341" autoAdjust="0"/>
  </p:normalViewPr>
  <p:slideViewPr>
    <p:cSldViewPr snapToGrid="0">
      <p:cViewPr varScale="1">
        <p:scale>
          <a:sx n="59" d="100"/>
          <a:sy n="59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8F93A-7D6F-4D5A-A69B-D16861F1F643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E524-EE42-4C98-836C-5FFCC287022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002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EE524-EE42-4C98-836C-5FFCC2870228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353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EE524-EE42-4C98-836C-5FFCC2870228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593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EE524-EE42-4C98-836C-5FFCC2870228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899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4EE524-EE42-4C98-836C-5FFCC2870228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684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D3845-C763-4B64-A5CC-3E7A550D4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597EB-5AFA-42E7-BB66-60FC3F5E2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0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ED359-4112-4969-A11B-39E812BA9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7D62E-6E0E-4EF1-9983-F98CE1A45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FCF3-ED71-4BCA-923E-839DCA6B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540D9-C8AD-4ECE-A599-AE80C965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C9477-B6B1-4121-A558-5C9A0D58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913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66B7D-243D-4CE0-950C-69A9A0D07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8664D-028D-4EF3-A04D-4767ED80C2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0739B-493A-449A-A008-6BE1345B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23230-1543-48E5-AC72-10F3E8704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61EF3-606D-4EBC-BFAD-BAEA7BA7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447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ADCC-F696-45D9-A7F8-EEEF3C60D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996F7-3531-4310-902C-9376CF581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0EE01-7277-4CA5-9404-C9F180CB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82FE9-F24A-43EB-B182-70956B14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4BAB4-F690-4B76-A2FC-D8E37F1A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566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D3C7-4C11-470E-8FDF-CF3E595D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0D1A6F-EC76-4D40-B7FB-618C7347B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20AF5-ABEC-4376-9E53-3A9E0FEBFE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3C226-8574-40ED-9CCC-B61D47DEA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2DCA-2DBC-45DA-82FC-2EF9EDB7B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492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BBBC2-4456-4848-BA7B-7917A698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6F536-6F52-4C27-92EF-0AC843B4F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CCE39-0EDB-45C9-87D4-EE5B6AFA5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8451E-894C-4533-89A9-A9CEB2B5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B31B9-F8A0-4291-9C32-28F16CB6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25377-428A-4429-A941-2FB60CE3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881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FA8D-E12D-4123-AF71-A87FA579F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CC8156-7902-4A62-914B-71BDF7775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BC613-A7F4-4195-9C7A-889A443AD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381B1D-A461-419A-A474-80AB27AEB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CB4EF-DEAF-4BF3-BA10-FDE8DE7A5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81E26F-D6AE-4F69-AD16-4E117A81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60E03-46D4-4361-9AED-A0F549E0F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EE09A7-9D86-4148-B9B3-4D1ACDEC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302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53FE2-D3EC-49C4-8840-27FDF4BF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74E93F-3D87-4451-AA85-1BDBAAA1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FAF58-6871-462D-9EAF-953C862F0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2779D3-69E5-4E38-AF5F-11CFB701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56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18517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48A13-24AF-4BD4-9964-0FB2DB7C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5CB40-B3C3-440E-A9D9-26101A3D9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C1A70-35BC-4EA4-A4B6-7DC87B6B71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98B699-2F3F-4242-8FCA-BADEDFD2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3AC95-887D-4F59-993C-83205F62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99AEB-CEA6-4CC1-A5F8-5A343E2E4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8608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FAD4-95A5-4955-91E3-BBD5CB5F5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CD2A6-0877-4488-84AA-157C9A248C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EA949-510A-4049-870A-CC621A04F1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CA56A-3F6D-4B14-903C-8FB71007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F37C23-B0AB-4B0B-84C6-341985056EC5}" type="datetimeFigureOut">
              <a:rPr lang="en-MY" smtClean="0"/>
              <a:t>25/8/2022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B8CE6-FCE8-4CC5-8111-2E95B2EE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CF9DD-C127-47AA-8BE8-155D7E08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9597BF-99A6-459D-A283-499CC8B66D50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391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7D580-5773-4B88-93D3-01DFC77A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0164B-F578-43B4-BE19-A9EE0D746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4158601-0FE4-4EAD-8C86-AFBC6D7CB570}"/>
              </a:ext>
            </a:extLst>
          </p:cNvPr>
          <p:cNvGrpSpPr/>
          <p:nvPr userDrawn="1"/>
        </p:nvGrpSpPr>
        <p:grpSpPr>
          <a:xfrm>
            <a:off x="-30480" y="-27103"/>
            <a:ext cx="12291060" cy="708140"/>
            <a:chOff x="-30480" y="-27103"/>
            <a:chExt cx="12291060" cy="7081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6DA112B-AC32-4214-A393-865684B212D7}"/>
                </a:ext>
              </a:extLst>
            </p:cNvPr>
            <p:cNvSpPr/>
            <p:nvPr userDrawn="1"/>
          </p:nvSpPr>
          <p:spPr>
            <a:xfrm>
              <a:off x="-30480" y="16782"/>
              <a:ext cx="2695303" cy="66425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152E67-2AB2-4191-AD73-D24BA781BEDA}"/>
                </a:ext>
              </a:extLst>
            </p:cNvPr>
            <p:cNvSpPr/>
            <p:nvPr userDrawn="1"/>
          </p:nvSpPr>
          <p:spPr>
            <a:xfrm>
              <a:off x="0" y="1"/>
              <a:ext cx="12260580" cy="1857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ED464F4F-26ED-4766-A0AA-29998C129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00" y="-27103"/>
              <a:ext cx="2557152" cy="664255"/>
            </a:xfrm>
            <a:prstGeom prst="rect">
              <a:avLst/>
            </a:prstGeom>
          </p:spPr>
        </p:pic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09836D98-BD04-4EB0-AAC8-E67E17CE37F9}"/>
                </a:ext>
              </a:extLst>
            </p:cNvPr>
            <p:cNvSpPr/>
            <p:nvPr userDrawn="1"/>
          </p:nvSpPr>
          <p:spPr>
            <a:xfrm flipV="1">
              <a:off x="2660911" y="92870"/>
              <a:ext cx="514896" cy="588167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3ECD76B-B49B-44CB-AF4C-FDCBEAABBE22}"/>
              </a:ext>
            </a:extLst>
          </p:cNvPr>
          <p:cNvSpPr/>
          <p:nvPr userDrawn="1"/>
        </p:nvSpPr>
        <p:spPr>
          <a:xfrm>
            <a:off x="-34290" y="6765130"/>
            <a:ext cx="12260580" cy="928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85659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152311C-6157-42D0-853D-6E56D78B95B9}"/>
              </a:ext>
            </a:extLst>
          </p:cNvPr>
          <p:cNvSpPr/>
          <p:nvPr/>
        </p:nvSpPr>
        <p:spPr>
          <a:xfrm>
            <a:off x="1391920" y="1371600"/>
            <a:ext cx="9580880" cy="4389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Video </a:t>
            </a:r>
          </a:p>
          <a:p>
            <a:pPr algn="ctr"/>
            <a:endParaRPr lang="en-GB" dirty="0"/>
          </a:p>
          <a:p>
            <a:pPr algn="ctr"/>
            <a:r>
              <a:rPr lang="en-GB" dirty="0" err="1"/>
              <a:t>MiC</a:t>
            </a:r>
            <a:r>
              <a:rPr lang="en-GB" dirty="0"/>
              <a:t> Course Introduction</a:t>
            </a:r>
            <a:endParaRPr lang="en-MY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E5BD67-74B8-6299-7A9B-ABE023072E2E}"/>
              </a:ext>
            </a:extLst>
          </p:cNvPr>
          <p:cNvSpPr txBox="1"/>
          <p:nvPr/>
        </p:nvSpPr>
        <p:spPr>
          <a:xfrm>
            <a:off x="1391920" y="5943600"/>
            <a:ext cx="358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b="1" dirty="0"/>
              <a:t>YouTube Link: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050717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76829"/>
              </p:ext>
            </p:extLst>
          </p:nvPr>
        </p:nvGraphicFramePr>
        <p:xfrm>
          <a:off x="520932" y="1357658"/>
          <a:ext cx="11197455" cy="44382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386076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811379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4438231">
                <a:tc>
                  <a:txBody>
                    <a:bodyPr/>
                    <a:lstStyle/>
                    <a:p>
                      <a:pPr algn="l"/>
                      <a:r>
                        <a:rPr lang="en-MY" sz="2100" b="1">
                          <a:latin typeface="Tw Cen MT" panose="020B0602020104020603" pitchFamily="34" charset="0"/>
                        </a:rPr>
                        <a:t>Course Synopsis</a:t>
                      </a:r>
                      <a:endParaRPr lang="en-MY" sz="2100" b="1" dirty="0">
                        <a:latin typeface="Tw Cen MT" panose="020B0602020104020603" pitchFamily="34" charset="0"/>
                      </a:endParaRPr>
                    </a:p>
                  </a:txBody>
                  <a:tcPr marL="78859" marR="78859" marT="39428" marB="3942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  <a:p>
                      <a:endParaRPr lang="en-MY" sz="1600" dirty="0"/>
                    </a:p>
                    <a:p>
                      <a:endParaRPr lang="en-MY" sz="1600" dirty="0"/>
                    </a:p>
                    <a:p>
                      <a:endParaRPr lang="en-MY" sz="1600" dirty="0"/>
                    </a:p>
                  </a:txBody>
                  <a:tcPr marL="78859" marR="78859" marT="39428" marB="39428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053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5781456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161098"/>
              </p:ext>
            </p:extLst>
          </p:nvPr>
        </p:nvGraphicFramePr>
        <p:xfrm>
          <a:off x="436526" y="1350497"/>
          <a:ext cx="11309997" cy="44794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268392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041605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521197">
                <a:tc rowSpan="4">
                  <a:txBody>
                    <a:bodyPr/>
                    <a:lstStyle/>
                    <a:p>
                      <a:pPr algn="l"/>
                      <a:r>
                        <a:rPr lang="en-MY" sz="2500" b="1" dirty="0">
                          <a:latin typeface="Tw Cen MT" panose="020B0602020104020603" pitchFamily="34" charset="0"/>
                        </a:rPr>
                        <a:t>Micro-Course Learning Outcomes (MCLO)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250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At the end of the course, the participants will be able to: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1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0539"/>
                  </a:ext>
                </a:extLst>
              </a:tr>
              <a:tr h="1319422">
                <a:tc vMerge="1">
                  <a:txBody>
                    <a:bodyPr/>
                    <a:lstStyle/>
                    <a:p>
                      <a:pPr algn="l"/>
                      <a:endParaRPr lang="en-MY" sz="2500" b="1" dirty="0"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2500" dirty="0">
                        <a:solidFill>
                          <a:schemeClr val="bg1">
                            <a:lumMod val="8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193719"/>
                  </a:ext>
                </a:extLst>
              </a:tr>
              <a:tr h="1319422">
                <a:tc vMerge="1">
                  <a:txBody>
                    <a:bodyPr/>
                    <a:lstStyle/>
                    <a:p>
                      <a:pPr algn="l"/>
                      <a:endParaRPr lang="en-MY" sz="2500" b="1" dirty="0">
                        <a:latin typeface="Tw Cen MT" panose="020B0602020104020603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161780"/>
                  </a:ext>
                </a:extLst>
              </a:tr>
              <a:tr h="1319422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79525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09058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36989"/>
              </p:ext>
            </p:extLst>
          </p:nvPr>
        </p:nvGraphicFramePr>
        <p:xfrm>
          <a:off x="520932" y="1357658"/>
          <a:ext cx="11197455" cy="443823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386076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811379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4438231">
                <a:tc>
                  <a:txBody>
                    <a:bodyPr/>
                    <a:lstStyle/>
                    <a:p>
                      <a:pPr algn="l"/>
                      <a:r>
                        <a:rPr lang="en-MY" sz="2100" b="1" dirty="0">
                          <a:latin typeface="Tw Cen MT" panose="020B0602020104020603" pitchFamily="34" charset="0"/>
                        </a:rPr>
                        <a:t>Assessment</a:t>
                      </a:r>
                    </a:p>
                  </a:txBody>
                  <a:tcPr marL="78859" marR="78859" marT="39428" marB="39428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sz="1600" dirty="0"/>
                    </a:p>
                    <a:p>
                      <a:endParaRPr lang="en-MY" sz="1600" dirty="0"/>
                    </a:p>
                    <a:p>
                      <a:r>
                        <a:rPr lang="en-MY" sz="1600" dirty="0"/>
                        <a:t>Example:</a:t>
                      </a:r>
                    </a:p>
                    <a:p>
                      <a:endParaRPr lang="en-MY" sz="1600" dirty="0"/>
                    </a:p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need to complete the assignments in all 3 modules. The details are as follows:</a:t>
                      </a:r>
                    </a:p>
                    <a:p>
                      <a:endParaRPr lang="en-GB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MY" sz="1600" dirty="0"/>
                    </a:p>
                  </a:txBody>
                  <a:tcPr marL="78859" marR="78859" marT="39428" marB="39428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0539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25F5C76-EAD5-48B0-87EF-5E587FE6E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595132"/>
              </p:ext>
            </p:extLst>
          </p:nvPr>
        </p:nvGraphicFramePr>
        <p:xfrm>
          <a:off x="3149600" y="3251200"/>
          <a:ext cx="5974080" cy="14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7040">
                  <a:extLst>
                    <a:ext uri="{9D8B030D-6E8A-4147-A177-3AD203B41FA5}">
                      <a16:colId xmlns:a16="http://schemas.microsoft.com/office/drawing/2014/main" val="2999111131"/>
                    </a:ext>
                  </a:extLst>
                </a:gridCol>
                <a:gridCol w="2987040">
                  <a:extLst>
                    <a:ext uri="{9D8B030D-6E8A-4147-A177-3AD203B41FA5}">
                      <a16:colId xmlns:a16="http://schemas.microsoft.com/office/drawing/2014/main" val="1270536571"/>
                    </a:ext>
                  </a:extLst>
                </a:gridCol>
              </a:tblGrid>
              <a:tr h="325573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Type of Assessment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MY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8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Online Quiz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58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Online Submission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8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Total Assessment</a:t>
                      </a:r>
                      <a:endParaRPr lang="en-MY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3</a:t>
                      </a:r>
                      <a:endParaRPr lang="en-MY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24696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678570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72073"/>
              </p:ext>
            </p:extLst>
          </p:nvPr>
        </p:nvGraphicFramePr>
        <p:xfrm>
          <a:off x="483566" y="1284023"/>
          <a:ext cx="11277025" cy="45265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1617351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238509">
                  <a:extLst>
                    <a:ext uri="{9D8B030D-6E8A-4147-A177-3AD203B41FA5}">
                      <a16:colId xmlns:a16="http://schemas.microsoft.com/office/drawing/2014/main" val="245827820"/>
                    </a:ext>
                  </a:extLst>
                </a:gridCol>
                <a:gridCol w="7772638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  <a:gridCol w="1648527">
                  <a:extLst>
                    <a:ext uri="{9D8B030D-6E8A-4147-A177-3AD203B41FA5}">
                      <a16:colId xmlns:a16="http://schemas.microsoft.com/office/drawing/2014/main" val="2771042650"/>
                    </a:ext>
                  </a:extLst>
                </a:gridCol>
              </a:tblGrid>
              <a:tr h="783893">
                <a:tc gridSpan="2">
                  <a:txBody>
                    <a:bodyPr/>
                    <a:lstStyle/>
                    <a:p>
                      <a:pPr algn="l"/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Facilitators</a:t>
                      </a:r>
                    </a:p>
                  </a:txBody>
                  <a:tcPr marL="83988" marR="83988" marT="41995" marB="41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B1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 sz="2500" b="1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sz="2800" b="0" i="0" kern="1200" cap="none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83988" marR="83988" marT="41995" marB="41995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90539"/>
                  </a:ext>
                </a:extLst>
              </a:tr>
              <a:tr h="433941">
                <a:tc gridSpan="4">
                  <a:txBody>
                    <a:bodyPr/>
                    <a:lstStyle/>
                    <a:p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Team members</a:t>
                      </a:r>
                    </a:p>
                  </a:txBody>
                  <a:tcPr marL="83988" marR="83988" marT="41995" marB="4199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B12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345861"/>
                  </a:ext>
                </a:extLst>
              </a:tr>
              <a:tr h="433941">
                <a:tc gridSpan="3">
                  <a:txBody>
                    <a:bodyPr/>
                    <a:lstStyle/>
                    <a:p>
                      <a:r>
                        <a:rPr lang="en-MY" sz="2300" dirty="0">
                          <a:latin typeface="Tw Cen MT" panose="020B0602020104020603" pitchFamily="34" charset="0"/>
                        </a:rPr>
                        <a:t>1)</a:t>
                      </a:r>
                      <a:endParaRPr lang="en-MY" sz="2300" i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 sz="2500" i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MY" sz="2300" i="1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w Cen MT" panose="020B0602020104020603" pitchFamily="34" charset="0"/>
                        </a:rPr>
                        <a:t>Photo</a:t>
                      </a:r>
                    </a:p>
                  </a:txBody>
                  <a:tcPr marL="83988" marR="83988" marT="41995" marB="41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05265208"/>
                  </a:ext>
                </a:extLst>
              </a:tr>
              <a:tr h="783893">
                <a:tc>
                  <a:txBody>
                    <a:bodyPr/>
                    <a:lstStyle/>
                    <a:p>
                      <a:r>
                        <a:rPr lang="en-MY" sz="2300" dirty="0">
                          <a:latin typeface="Tw Cen MT" panose="020B0602020104020603" pitchFamily="34" charset="0"/>
                        </a:rPr>
                        <a:t>Affiliation:</a:t>
                      </a:r>
                    </a:p>
                  </a:txBody>
                  <a:tcPr marL="83988" marR="83988" marT="41995" marB="41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37057729"/>
                  </a:ext>
                </a:extLst>
              </a:tr>
              <a:tr h="433941">
                <a:tc>
                  <a:txBody>
                    <a:bodyPr/>
                    <a:lstStyle/>
                    <a:p>
                      <a:r>
                        <a:rPr lang="en-MY" sz="2300" dirty="0">
                          <a:latin typeface="Tw Cen MT" panose="020B0602020104020603" pitchFamily="34" charset="0"/>
                        </a:rPr>
                        <a:t>E-mail:</a:t>
                      </a:r>
                    </a:p>
                  </a:txBody>
                  <a:tcPr marL="83988" marR="83988" marT="41995" marB="4199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45310075"/>
                  </a:ext>
                </a:extLst>
              </a:tr>
              <a:tr h="43394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300" dirty="0">
                          <a:latin typeface="Tw Cen MT" panose="020B0602020104020603" pitchFamily="34" charset="0"/>
                        </a:rPr>
                        <a:t>2)</a:t>
                      </a:r>
                      <a:endParaRPr lang="en-MY" sz="2400" dirty="0">
                        <a:effectLst/>
                        <a:latin typeface="Tw Cen MT" panose="020B0602020104020603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3988" marR="83988" marT="41995" marB="4199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2500" i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300" i="1" dirty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Tw Cen MT" panose="020B0602020104020603" pitchFamily="34" charset="0"/>
                        </a:rPr>
                        <a:t>Photo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2300" i="1" dirty="0">
                        <a:solidFill>
                          <a:schemeClr val="bg1">
                            <a:lumMod val="85000"/>
                          </a:schemeClr>
                        </a:solidFill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887365"/>
                  </a:ext>
                </a:extLst>
              </a:tr>
              <a:tr h="783893">
                <a:tc>
                  <a:txBody>
                    <a:bodyPr/>
                    <a:lstStyle/>
                    <a:p>
                      <a:r>
                        <a:rPr lang="en-MY" sz="2300" dirty="0">
                          <a:latin typeface="Tw Cen MT" panose="020B0602020104020603" pitchFamily="34" charset="0"/>
                        </a:rPr>
                        <a:t>Affiliation:</a:t>
                      </a:r>
                    </a:p>
                  </a:txBody>
                  <a:tcPr marL="83988" marR="83988" marT="41995" marB="41995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948736628"/>
                  </a:ext>
                </a:extLst>
              </a:tr>
              <a:tr h="353655">
                <a:tc>
                  <a:txBody>
                    <a:bodyPr/>
                    <a:lstStyle/>
                    <a:p>
                      <a:r>
                        <a:rPr lang="en-MY" sz="2300" dirty="0">
                          <a:latin typeface="Tw Cen MT" panose="020B0602020104020603" pitchFamily="34" charset="0"/>
                        </a:rPr>
                        <a:t>E-mail:</a:t>
                      </a:r>
                    </a:p>
                  </a:txBody>
                  <a:tcPr marL="83988" marR="83988" marT="41995" marB="41995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12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MY" sz="2300" dirty="0">
                        <a:latin typeface="Tw Cen MT" panose="020B0602020104020603" pitchFamily="34" charset="0"/>
                      </a:endParaRPr>
                    </a:p>
                  </a:txBody>
                  <a:tcPr marL="83988" marR="83988" marT="41995" marB="4199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MY" sz="2500" dirty="0"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0060073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696128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854554"/>
              </p:ext>
            </p:extLst>
          </p:nvPr>
        </p:nvGraphicFramePr>
        <p:xfrm>
          <a:off x="492797" y="1297990"/>
          <a:ext cx="11239658" cy="32717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799043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440615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775218">
                <a:tc>
                  <a:txBody>
                    <a:bodyPr/>
                    <a:lstStyle/>
                    <a:p>
                      <a:pPr algn="l"/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Week 1: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Tittle</a:t>
                      </a:r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02707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Learning Outcome: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1511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Learning Material 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80753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Assessment: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9376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587861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682653"/>
              </p:ext>
            </p:extLst>
          </p:nvPr>
        </p:nvGraphicFramePr>
        <p:xfrm>
          <a:off x="492797" y="1297990"/>
          <a:ext cx="11239658" cy="32717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799043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440615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775218">
                <a:tc>
                  <a:txBody>
                    <a:bodyPr/>
                    <a:lstStyle/>
                    <a:p>
                      <a:pPr algn="l"/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Week 2: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Tittle</a:t>
                      </a:r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02707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Learning Outcome: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1511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Learning Material 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80753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Assessment: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9376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2735615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669711-F783-40F9-8093-47019541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54641"/>
              </p:ext>
            </p:extLst>
          </p:nvPr>
        </p:nvGraphicFramePr>
        <p:xfrm>
          <a:off x="492797" y="1297990"/>
          <a:ext cx="11239658" cy="327176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799043">
                  <a:extLst>
                    <a:ext uri="{9D8B030D-6E8A-4147-A177-3AD203B41FA5}">
                      <a16:colId xmlns:a16="http://schemas.microsoft.com/office/drawing/2014/main" val="1290739844"/>
                    </a:ext>
                  </a:extLst>
                </a:gridCol>
                <a:gridCol w="8440615">
                  <a:extLst>
                    <a:ext uri="{9D8B030D-6E8A-4147-A177-3AD203B41FA5}">
                      <a16:colId xmlns:a16="http://schemas.microsoft.com/office/drawing/2014/main" val="971318435"/>
                    </a:ext>
                  </a:extLst>
                </a:gridCol>
              </a:tblGrid>
              <a:tr h="775218">
                <a:tc>
                  <a:txBody>
                    <a:bodyPr/>
                    <a:lstStyle/>
                    <a:p>
                      <a:pPr algn="l"/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Week 3: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kern="12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Tittle</a:t>
                      </a:r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102707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Learning Outcome: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91511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300" b="1" dirty="0">
                          <a:latin typeface="Tw Cen MT" panose="020B0602020104020603" pitchFamily="34" charset="0"/>
                        </a:rPr>
                        <a:t>Learning Material :</a:t>
                      </a: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980753"/>
                  </a:ext>
                </a:extLst>
              </a:tr>
              <a:tr h="832183">
                <a:tc>
                  <a:txBody>
                    <a:bodyPr/>
                    <a:lstStyle/>
                    <a:p>
                      <a:pPr algn="l"/>
                      <a:r>
                        <a:rPr lang="en-GB" sz="2300" b="1" dirty="0">
                          <a:latin typeface="Tw Cen MT" panose="020B0602020104020603" pitchFamily="34" charset="0"/>
                        </a:rPr>
                        <a:t>Assessment:</a:t>
                      </a:r>
                      <a:endParaRPr lang="en-MY" sz="2300" b="1" dirty="0">
                        <a:latin typeface="Tw Cen MT" panose="020B0602020104020603" pitchFamily="34" charset="0"/>
                      </a:endParaRPr>
                    </a:p>
                  </a:txBody>
                  <a:tcPr marL="81542" marR="81542" marT="40771" marB="40771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B1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81542" marR="81542" marT="40771" marB="40771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89376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1014663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6071F49-4CFC-ED53-F3BC-299938A7C306}"/>
              </a:ext>
            </a:extLst>
          </p:cNvPr>
          <p:cNvSpPr txBox="1"/>
          <p:nvPr/>
        </p:nvSpPr>
        <p:spPr>
          <a:xfrm>
            <a:off x="865414" y="1143000"/>
            <a:ext cx="4256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400" b="1" dirty="0"/>
              <a:t>Numbers of Activities in Course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95068-7F73-BF77-3FDB-DFE734F9A0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9472" y="1976437"/>
            <a:ext cx="3476625" cy="2905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143F5E-763B-68D0-D0F8-3AC2AD9E4E07}"/>
              </a:ext>
            </a:extLst>
          </p:cNvPr>
          <p:cNvSpPr txBox="1"/>
          <p:nvPr/>
        </p:nvSpPr>
        <p:spPr>
          <a:xfrm>
            <a:off x="5250003" y="4923642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Sample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668160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DCW99Q1Q"/>
  <p:tag name="ARTICULATE_SLIDE_COUNT" val="9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3748</TotalTime>
  <Words>125</Words>
  <Application>Microsoft Office PowerPoint</Application>
  <PresentationFormat>Widescreen</PresentationFormat>
  <Paragraphs>54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Kriteria Micro Credential NALI 2021</dc:title>
  <dc:creator>user</dc:creator>
  <cp:lastModifiedBy>Fareeza Marican Bt Abu Backer</cp:lastModifiedBy>
  <cp:revision>57</cp:revision>
  <dcterms:created xsi:type="dcterms:W3CDTF">2021-07-04T01:12:36Z</dcterms:created>
  <dcterms:modified xsi:type="dcterms:W3CDTF">2022-08-25T07:53:57Z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84D6D755-9BD1-43DB-AA87-346C882925EF</vt:lpwstr>
  </property>
  <property fmtid="{D5CDD505-2E9C-101B-9397-08002B2CF9AE}" pid="3" name="ArticulatePath">
    <vt:lpwstr>https://studentimuedu-my.sharepoint.com/personal/marlianaomar_imu_edu_my/Documents/MyPC/Documents/Projects/NALI22/NALI-2022-MC-Competition-Template3</vt:lpwstr>
  </property>
</Properties>
</file>