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14570782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Archivo" panose="020B0604020202020204" charset="0"/>
      <p:regular r:id="rId16"/>
    </p:embeddedFont>
    <p:embeddedFont>
      <p:font typeface="Barlow Condensed Medium" panose="00000606000000000000" pitchFamily="2" charset="0"/>
      <p:regular r:id="rId17"/>
      <p:italic r:id="rId18"/>
    </p:embeddedFont>
    <p:embeddedFont>
      <p:font typeface="Poppins" panose="00000500000000000000" pitchFamily="2" charset="0"/>
      <p:regular r:id="rId19"/>
      <p:bold r:id="rId20"/>
    </p:embeddedFont>
    <p:embeddedFont>
      <p:font typeface="poppins-bold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EA9242-83E2-42FD-A48D-45E6EBE52DB8}" v="5" dt="2025-07-24T03:02:50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8A448-A14A-44D6-85E6-75FA5B0F1625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154AF-6EEB-4493-B775-AF0E001C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8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49ABC-8AA3-F040-AD04-69D9C6CDD8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B739D05F-F402-754F-9DA5-2AA035FA73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0386" y="447652"/>
            <a:ext cx="6943614" cy="1545956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</a:t>
            </a:r>
            <a:br>
              <a:rPr lang="en-GB" dirty="0"/>
            </a:br>
            <a:r>
              <a:rPr lang="en-GB" dirty="0"/>
              <a:t>Title Here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77A0C-ECCE-D41A-7395-DCDBEFE21F0B}"/>
              </a:ext>
            </a:extLst>
          </p:cNvPr>
          <p:cNvSpPr txBox="1"/>
          <p:nvPr userDrawn="1"/>
        </p:nvSpPr>
        <p:spPr>
          <a:xfrm>
            <a:off x="278296" y="1938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DBA3ACF-C987-A94D-A640-4F97A9DAE4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0385" y="6070600"/>
            <a:ext cx="6943614" cy="271187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kern="85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footnotes here (if any)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DBBE8-1C45-5344-A300-65ADBC4BA1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027" y="351113"/>
            <a:ext cx="2095500" cy="939483"/>
          </a:xfrm>
          <a:prstGeom prst="rect">
            <a:avLst/>
          </a:prstGeom>
        </p:spPr>
      </p:pic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BA5A835-705F-9440-8F70-C9964665A2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0385" y="2243962"/>
            <a:ext cx="6943613" cy="271187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85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1FD9C3-9F23-B544-B42E-6038D730CD8B}"/>
              </a:ext>
            </a:extLst>
          </p:cNvPr>
          <p:cNvSpPr txBox="1"/>
          <p:nvPr userDrawn="1"/>
        </p:nvSpPr>
        <p:spPr>
          <a:xfrm>
            <a:off x="571290" y="6121399"/>
            <a:ext cx="30200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600" b="1" dirty="0">
                <a:solidFill>
                  <a:schemeClr val="bg1"/>
                </a:solidFill>
              </a:rPr>
              <a:t>Inspire • Empower • Elevate</a:t>
            </a:r>
          </a:p>
        </p:txBody>
      </p:sp>
    </p:spTree>
    <p:extLst>
      <p:ext uri="{BB962C8B-B14F-4D97-AF65-F5344CB8AC3E}">
        <p14:creationId xmlns:p14="http://schemas.microsoft.com/office/powerpoint/2010/main" val="170057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8D7343-1CB0-D041-DC39-4C44389C8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7EE8-AF23-AEDB-7DDF-F3235FFE7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346" y="2235548"/>
            <a:ext cx="9709886" cy="2634164"/>
          </a:xfrm>
        </p:spPr>
        <p:txBody>
          <a:bodyPr anchor="ctr"/>
          <a:lstStyle/>
          <a:p>
            <a:pPr algn="ctr"/>
            <a:r>
              <a:rPr lang="en-MY" b="1" dirty="0"/>
              <a:t>Pre-requisite MBAHM</a:t>
            </a:r>
          </a:p>
        </p:txBody>
      </p:sp>
    </p:spTree>
    <p:extLst>
      <p:ext uri="{BB962C8B-B14F-4D97-AF65-F5344CB8AC3E}">
        <p14:creationId xmlns:p14="http://schemas.microsoft.com/office/powerpoint/2010/main" val="3475755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33992" y="404448"/>
            <a:ext cx="2695866" cy="281141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15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cxnSp>
        <p:nvCxnSpPr>
          <p:cNvPr id="3" name="标题 1"/>
          <p:cNvCxnSpPr/>
          <p:nvPr/>
        </p:nvCxnSpPr>
        <p:spPr>
          <a:xfrm>
            <a:off x="633992" y="3372602"/>
            <a:ext cx="1047750" cy="0"/>
          </a:xfrm>
          <a:prstGeom prst="line">
            <a:avLst/>
          </a:prstGeom>
          <a:noFill/>
          <a:ln w="41910" cap="sq">
            <a:solidFill>
              <a:schemeClr val="accent1"/>
            </a:solidFill>
            <a:miter/>
          </a:ln>
        </p:spPr>
      </p:cxnSp>
      <p:sp>
        <p:nvSpPr>
          <p:cNvPr id="4" name="标题 1"/>
          <p:cNvSpPr txBox="1"/>
          <p:nvPr/>
        </p:nvSpPr>
        <p:spPr>
          <a:xfrm>
            <a:off x="633992" y="3595914"/>
            <a:ext cx="4660900" cy="20967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177C7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Leading</a:t>
            </a:r>
            <a:endParaRPr kumimoji="1"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8798111" y="-648929"/>
            <a:ext cx="316395" cy="661490"/>
          </a:xfrm>
          <a:custGeom>
            <a:avLst/>
            <a:gdLst/>
            <a:ahLst/>
            <a:cxnLst/>
            <a:rect l="l" t="t" r="r" b="b"/>
            <a:pathLst>
              <a:path w="316395" h="661490">
                <a:moveTo>
                  <a:pt x="119340" y="0"/>
                </a:moveTo>
                <a:lnTo>
                  <a:pt x="316395" y="0"/>
                </a:lnTo>
                <a:lnTo>
                  <a:pt x="197055" y="661490"/>
                </a:lnTo>
                <a:lnTo>
                  <a:pt x="0" y="661490"/>
                </a:lnTo>
                <a:lnTo>
                  <a:pt x="11934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1098857" y="-648929"/>
            <a:ext cx="316396" cy="661490"/>
          </a:xfrm>
          <a:custGeom>
            <a:avLst/>
            <a:gdLst/>
            <a:ahLst/>
            <a:cxnLst/>
            <a:rect l="l" t="t" r="r" b="b"/>
            <a:pathLst>
              <a:path w="316396" h="661490">
                <a:moveTo>
                  <a:pt x="119341" y="0"/>
                </a:moveTo>
                <a:lnTo>
                  <a:pt x="316396" y="0"/>
                </a:lnTo>
                <a:lnTo>
                  <a:pt x="197055" y="661490"/>
                </a:lnTo>
                <a:lnTo>
                  <a:pt x="0" y="661490"/>
                </a:lnTo>
                <a:lnTo>
                  <a:pt x="119341" y="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5518572" y="1"/>
            <a:ext cx="8058424" cy="6858000"/>
            <a:chOff x="5518572" y="1"/>
            <a:chExt cx="805842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>
              <a:off x="5518572" y="1"/>
              <a:ext cx="3279538" cy="6858000"/>
            </a:xfrm>
            <a:custGeom>
              <a:avLst/>
              <a:gdLst/>
              <a:ahLst/>
              <a:cxnLst/>
              <a:rect l="l" t="t" r="r" b="b"/>
              <a:pathLst>
                <a:path w="3279538" h="6858000">
                  <a:moveTo>
                    <a:pt x="1396011" y="0"/>
                  </a:moveTo>
                  <a:lnTo>
                    <a:pt x="3279538" y="0"/>
                  </a:lnTo>
                  <a:lnTo>
                    <a:pt x="2046805" y="6858000"/>
                  </a:lnTo>
                  <a:lnTo>
                    <a:pt x="0" y="6858000"/>
                  </a:lnTo>
                  <a:lnTo>
                    <a:pt x="1396011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>
              <a:off x="7762433" y="1"/>
              <a:ext cx="3336425" cy="6858000"/>
            </a:xfrm>
            <a:custGeom>
              <a:avLst/>
              <a:gdLst/>
              <a:ahLst/>
              <a:cxnLst/>
              <a:rect l="l" t="t" r="r" b="b"/>
              <a:pathLst>
                <a:path w="3336425" h="6858000">
                  <a:moveTo>
                    <a:pt x="1232733" y="0"/>
                  </a:moveTo>
                  <a:lnTo>
                    <a:pt x="3336425" y="0"/>
                  </a:lnTo>
                  <a:lnTo>
                    <a:pt x="2103693" y="6858000"/>
                  </a:lnTo>
                  <a:lnTo>
                    <a:pt x="0" y="6858000"/>
                  </a:lnTo>
                  <a:lnTo>
                    <a:pt x="1232733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>
              <a:off x="10063181" y="1"/>
              <a:ext cx="3513815" cy="6858000"/>
            </a:xfrm>
            <a:custGeom>
              <a:avLst/>
              <a:gdLst/>
              <a:ahLst/>
              <a:cxnLst/>
              <a:rect l="l" t="t" r="r" b="b"/>
              <a:pathLst>
                <a:path w="3513815" h="6858000">
                  <a:moveTo>
                    <a:pt x="1232732" y="0"/>
                  </a:moveTo>
                  <a:lnTo>
                    <a:pt x="3513815" y="0"/>
                  </a:lnTo>
                  <a:lnTo>
                    <a:pt x="2281083" y="6858000"/>
                  </a:lnTo>
                  <a:lnTo>
                    <a:pt x="0" y="6858000"/>
                  </a:lnTo>
                  <a:lnTo>
                    <a:pt x="1232732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7374196" y="6845440"/>
            <a:ext cx="388237" cy="1059695"/>
          </a:xfrm>
          <a:custGeom>
            <a:avLst/>
            <a:gdLst/>
            <a:ahLst/>
            <a:cxnLst/>
            <a:rect l="l" t="t" r="r" b="b"/>
            <a:pathLst>
              <a:path w="388237" h="1059695">
                <a:moveTo>
                  <a:pt x="191182" y="0"/>
                </a:moveTo>
                <a:lnTo>
                  <a:pt x="388237" y="0"/>
                </a:lnTo>
                <a:lnTo>
                  <a:pt x="197055" y="1059695"/>
                </a:lnTo>
                <a:lnTo>
                  <a:pt x="0" y="1059695"/>
                </a:lnTo>
                <a:lnTo>
                  <a:pt x="191182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9674944" y="6845440"/>
            <a:ext cx="388237" cy="1059695"/>
          </a:xfrm>
          <a:custGeom>
            <a:avLst/>
            <a:gdLst/>
            <a:ahLst/>
            <a:cxnLst/>
            <a:rect l="l" t="t" r="r" b="b"/>
            <a:pathLst>
              <a:path w="388237" h="1059695">
                <a:moveTo>
                  <a:pt x="191182" y="0"/>
                </a:moveTo>
                <a:lnTo>
                  <a:pt x="388237" y="0"/>
                </a:lnTo>
                <a:lnTo>
                  <a:pt x="197055" y="1059695"/>
                </a:lnTo>
                <a:lnTo>
                  <a:pt x="0" y="1059695"/>
                </a:lnTo>
                <a:lnTo>
                  <a:pt x="191182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2153082" y="6845440"/>
            <a:ext cx="388237" cy="1059695"/>
          </a:xfrm>
          <a:custGeom>
            <a:avLst/>
            <a:gdLst/>
            <a:ahLst/>
            <a:cxnLst/>
            <a:rect l="l" t="t" r="r" b="b"/>
            <a:pathLst>
              <a:path w="388237" h="1059695">
                <a:moveTo>
                  <a:pt x="191182" y="0"/>
                </a:moveTo>
                <a:lnTo>
                  <a:pt x="388237" y="0"/>
                </a:lnTo>
                <a:lnTo>
                  <a:pt x="197055" y="1059695"/>
                </a:lnTo>
                <a:lnTo>
                  <a:pt x="0" y="1059695"/>
                </a:lnTo>
                <a:lnTo>
                  <a:pt x="191182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>
            <a:off x="4818302" y="5177518"/>
            <a:ext cx="1544398" cy="2838450"/>
          </a:xfrm>
          <a:prstGeom prst="parallelogram">
            <a:avLst>
              <a:gd name="adj" fmla="val 37873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1146733" y="1008034"/>
            <a:ext cx="537267" cy="390488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60400" y="1950238"/>
            <a:ext cx="453863" cy="453863"/>
          </a:xfrm>
          <a:prstGeom prst="halfFrame">
            <a:avLst>
              <a:gd name="adj1" fmla="val 14215"/>
              <a:gd name="adj2" fmla="val 15686"/>
            </a:avLst>
          </a:prstGeom>
          <a:solidFill>
            <a:schemeClr val="accent3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0800000">
            <a:off x="5224241" y="4860299"/>
            <a:ext cx="453863" cy="453863"/>
          </a:xfrm>
          <a:prstGeom prst="halfFrame">
            <a:avLst>
              <a:gd name="adj1" fmla="val 14215"/>
              <a:gd name="adj2" fmla="val 15686"/>
            </a:avLst>
          </a:prstGeom>
          <a:solidFill>
            <a:schemeClr val="accent3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887331" y="2153808"/>
            <a:ext cx="4563842" cy="295678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887331" y="2153808"/>
            <a:ext cx="4563842" cy="54580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114262" y="2748609"/>
            <a:ext cx="4109977" cy="21116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Autocratic leadership involves making decisions unilaterally, where the leader maintains significant control over the team, often resulting in quick decision- making but can affect team morale.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572998" y="2113319"/>
            <a:ext cx="3240000" cy="54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Autocratic Leadership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501196" y="1950238"/>
            <a:ext cx="453863" cy="453863"/>
          </a:xfrm>
          <a:prstGeom prst="halfFrame">
            <a:avLst>
              <a:gd name="adj1" fmla="val 14215"/>
              <a:gd name="adj2" fmla="val 15686"/>
            </a:avLst>
          </a:prstGeom>
          <a:solidFill>
            <a:schemeClr val="accent3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10800000">
            <a:off x="11065037" y="4860299"/>
            <a:ext cx="453863" cy="453863"/>
          </a:xfrm>
          <a:prstGeom prst="halfFrame">
            <a:avLst>
              <a:gd name="adj1" fmla="val 14215"/>
              <a:gd name="adj2" fmla="val 15686"/>
            </a:avLst>
          </a:prstGeom>
          <a:solidFill>
            <a:schemeClr val="accent3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728127" y="2153808"/>
            <a:ext cx="4563842" cy="295678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728127" y="2153808"/>
            <a:ext cx="4563842" cy="54580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955058" y="2748609"/>
            <a:ext cx="4109977" cy="21116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Democratic leadership encourages team participation in decision- making, fostering collaboration and creativity. It empowers team members, enhancing commitment but may slow down the decision process.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7413794" y="2113319"/>
            <a:ext cx="3240000" cy="54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Democratic Leadership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Leadership Styles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360000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ahLst/>
            <a:cxnLst/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 l="34744" t="6769" r="21237" b="7355"/>
          <a:stretch>
            <a:fillRect/>
          </a:stretch>
        </p:blipFill>
        <p:spPr>
          <a:xfrm>
            <a:off x="7183325" y="1204477"/>
            <a:ext cx="4025094" cy="4855445"/>
          </a:xfrm>
          <a:custGeom>
            <a:avLst/>
            <a:gdLst/>
            <a:ahLst/>
            <a:cxnLst/>
            <a:rect l="l" t="t" r="r" b="b"/>
            <a:pathLst>
              <a:path w="4025094" h="4855445">
                <a:moveTo>
                  <a:pt x="0" y="0"/>
                </a:moveTo>
                <a:lnTo>
                  <a:pt x="4025094" y="0"/>
                </a:lnTo>
                <a:lnTo>
                  <a:pt x="4025094" y="4855445"/>
                </a:lnTo>
                <a:lnTo>
                  <a:pt x="0" y="4855445"/>
                </a:lnTo>
                <a:close/>
              </a:path>
            </a:pathLst>
          </a:custGeom>
          <a:noFill/>
          <a:ln cap="sq"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933453" y="1837491"/>
            <a:ext cx="5397006" cy="1458477"/>
          </a:xfrm>
          <a:prstGeom prst="roundRect">
            <a:avLst>
              <a:gd name="adj" fmla="val 549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723561" y="1837491"/>
            <a:ext cx="4517389" cy="1458477"/>
          </a:xfrm>
          <a:prstGeom prst="roundRect">
            <a:avLst>
              <a:gd name="adj" fmla="val 2711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852317" y="2488306"/>
            <a:ext cx="4335873" cy="817235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t"/>
          <a:lstStyle/>
          <a:p>
            <a:pPr algn="l"/>
            <a:r>
              <a:rPr kumimoji="1" lang="en-US" altLang="zh-CN" sz="942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Incentive programs are strategies that reward employees for achieving specific goals or performance metrics, thus encouraging high productivity and morale within a team environment.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852319" y="2022721"/>
            <a:ext cx="3759200" cy="41524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177C7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Incentive Programs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894028" y="2255303"/>
            <a:ext cx="850900" cy="59944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3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612762" y="2076760"/>
            <a:ext cx="235495" cy="328468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769051" y="2076760"/>
            <a:ext cx="235495" cy="328468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33453" y="3971528"/>
            <a:ext cx="5397006" cy="1458477"/>
          </a:xfrm>
          <a:prstGeom prst="roundRect">
            <a:avLst>
              <a:gd name="adj" fmla="val 549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723561" y="3971528"/>
            <a:ext cx="4517389" cy="1458477"/>
          </a:xfrm>
          <a:prstGeom prst="roundRect">
            <a:avLst>
              <a:gd name="adj" fmla="val 2711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852317" y="4622343"/>
            <a:ext cx="4335873" cy="817235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t"/>
          <a:lstStyle/>
          <a:p>
            <a:pPr algn="l"/>
            <a:r>
              <a:rPr kumimoji="1" lang="en-US" altLang="zh-CN" sz="942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Effective communication strategies enhance team dynamics by ensuring clarity and transparency. They help build trust and alignment within teams, improving overall team performance and engagement.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852319" y="4156758"/>
            <a:ext cx="3759200" cy="41524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177C7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Communication Strategies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82775" y="4389340"/>
            <a:ext cx="876300" cy="59944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3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5612762" y="4210797"/>
            <a:ext cx="235495" cy="328468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5769051" y="4210797"/>
            <a:ext cx="235495" cy="328468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Motivating Teams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360000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ahLst/>
            <a:cxnLst/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51" y="-33337"/>
            <a:ext cx="12192000" cy="6924674"/>
            <a:chOff x="-751" y="-33337"/>
            <a:chExt cx="12192000" cy="69246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>
              <a:off x="-751" y="-20776"/>
              <a:ext cx="12192000" cy="68328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标题 1"/>
            <p:cNvSpPr txBox="1"/>
            <p:nvPr/>
          </p:nvSpPr>
          <p:spPr>
            <a:xfrm>
              <a:off x="-751" y="-33337"/>
              <a:ext cx="12192000" cy="6858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2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-751" y="5758739"/>
              <a:ext cx="6338803" cy="1132598"/>
            </a:xfrm>
            <a:custGeom>
              <a:avLst/>
              <a:gdLst>
                <a:gd name="connsiteX0" fmla="*/ 0 w 6338803"/>
                <a:gd name="connsiteY0" fmla="*/ 0 h 1132598"/>
                <a:gd name="connsiteX1" fmla="*/ 6338804 w 6338803"/>
                <a:gd name="connsiteY1" fmla="*/ 0 h 1132598"/>
                <a:gd name="connsiteX2" fmla="*/ 6338804 w 6338803"/>
                <a:gd name="connsiteY2" fmla="*/ 1132599 h 1132598"/>
                <a:gd name="connsiteX3" fmla="*/ 0 w 6338803"/>
                <a:gd name="connsiteY3" fmla="*/ 1132599 h 1132598"/>
              </a:gdLst>
              <a:ahLst/>
              <a:cxnLst/>
              <a:rect l="l" t="t" r="r" b="b"/>
              <a:pathLst>
                <a:path w="6338803" h="1132598">
                  <a:moveTo>
                    <a:pt x="0" y="0"/>
                  </a:moveTo>
                  <a:lnTo>
                    <a:pt x="6338804" y="0"/>
                  </a:lnTo>
                  <a:lnTo>
                    <a:pt x="6338804" y="1132599"/>
                  </a:lnTo>
                  <a:lnTo>
                    <a:pt x="0" y="1132599"/>
                  </a:lnTo>
                  <a:close/>
                </a:path>
              </a:pathLst>
            </a:custGeom>
            <a:solidFill>
              <a:schemeClr val="accent1"/>
            </a:solidFill>
            <a:ln w="466019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6" name="标题 1"/>
            <p:cNvSpPr txBox="1"/>
            <p:nvPr/>
          </p:nvSpPr>
          <p:spPr>
            <a:xfrm>
              <a:off x="672348" y="6077677"/>
              <a:ext cx="124686" cy="124686"/>
            </a:xfrm>
            <a:custGeom>
              <a:avLst/>
              <a:gdLst>
                <a:gd name="connsiteX0" fmla="*/ 177114 w 177113"/>
                <a:gd name="connsiteY0" fmla="*/ 88557 h 177113"/>
                <a:gd name="connsiteX1" fmla="*/ 88557 w 177113"/>
                <a:gd name="connsiteY1" fmla="*/ 177114 h 177113"/>
                <a:gd name="connsiteX2" fmla="*/ 0 w 177113"/>
                <a:gd name="connsiteY2" fmla="*/ 88557 h 177113"/>
                <a:gd name="connsiteX3" fmla="*/ 88557 w 177113"/>
                <a:gd name="connsiteY3" fmla="*/ 0 h 177113"/>
                <a:gd name="connsiteX4" fmla="*/ 177114 w 177113"/>
                <a:gd name="connsiteY4" fmla="*/ 88557 h 177113"/>
              </a:gdLst>
              <a:ahLst/>
              <a:cxnLst/>
              <a:rect l="l" t="t" r="r" b="b"/>
              <a:pathLst>
                <a:path w="177113" h="177113">
                  <a:moveTo>
                    <a:pt x="177114" y="88557"/>
                  </a:moveTo>
                  <a:cubicBezTo>
                    <a:pt x="177114" y="135166"/>
                    <a:pt x="139827" y="177114"/>
                    <a:pt x="88557" y="177114"/>
                  </a:cubicBezTo>
                  <a:cubicBezTo>
                    <a:pt x="41948" y="177114"/>
                    <a:pt x="0" y="139827"/>
                    <a:pt x="0" y="88557"/>
                  </a:cubicBezTo>
                  <a:cubicBezTo>
                    <a:pt x="0" y="41948"/>
                    <a:pt x="37287" y="0"/>
                    <a:pt x="88557" y="0"/>
                  </a:cubicBezTo>
                  <a:cubicBezTo>
                    <a:pt x="139827" y="0"/>
                    <a:pt x="177114" y="41948"/>
                    <a:pt x="177114" y="885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>
              <a:off x="900731" y="6077677"/>
              <a:ext cx="124686" cy="124686"/>
            </a:xfrm>
            <a:custGeom>
              <a:avLst/>
              <a:gdLst>
                <a:gd name="connsiteX0" fmla="*/ 177114 w 177113"/>
                <a:gd name="connsiteY0" fmla="*/ 88557 h 177113"/>
                <a:gd name="connsiteX1" fmla="*/ 88557 w 177113"/>
                <a:gd name="connsiteY1" fmla="*/ 177114 h 177113"/>
                <a:gd name="connsiteX2" fmla="*/ 0 w 177113"/>
                <a:gd name="connsiteY2" fmla="*/ 88557 h 177113"/>
                <a:gd name="connsiteX3" fmla="*/ 88557 w 177113"/>
                <a:gd name="connsiteY3" fmla="*/ 0 h 177113"/>
                <a:gd name="connsiteX4" fmla="*/ 177114 w 177113"/>
                <a:gd name="connsiteY4" fmla="*/ 88557 h 177113"/>
              </a:gdLst>
              <a:ahLst/>
              <a:cxnLst/>
              <a:rect l="l" t="t" r="r" b="b"/>
              <a:pathLst>
                <a:path w="177113" h="177113">
                  <a:moveTo>
                    <a:pt x="177114" y="88557"/>
                  </a:moveTo>
                  <a:cubicBezTo>
                    <a:pt x="177114" y="135166"/>
                    <a:pt x="139827" y="177114"/>
                    <a:pt x="88557" y="177114"/>
                  </a:cubicBezTo>
                  <a:cubicBezTo>
                    <a:pt x="41948" y="177114"/>
                    <a:pt x="0" y="139827"/>
                    <a:pt x="0" y="88557"/>
                  </a:cubicBezTo>
                  <a:cubicBezTo>
                    <a:pt x="0" y="41948"/>
                    <a:pt x="37287" y="0"/>
                    <a:pt x="88557" y="0"/>
                  </a:cubicBezTo>
                  <a:cubicBezTo>
                    <a:pt x="139827" y="0"/>
                    <a:pt x="177114" y="41948"/>
                    <a:pt x="177114" y="885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>
              <a:off x="1133776" y="6077677"/>
              <a:ext cx="124686" cy="124686"/>
            </a:xfrm>
            <a:custGeom>
              <a:avLst/>
              <a:gdLst>
                <a:gd name="connsiteX0" fmla="*/ 177114 w 177113"/>
                <a:gd name="connsiteY0" fmla="*/ 88557 h 177113"/>
                <a:gd name="connsiteX1" fmla="*/ 88557 w 177113"/>
                <a:gd name="connsiteY1" fmla="*/ 177114 h 177113"/>
                <a:gd name="connsiteX2" fmla="*/ 0 w 177113"/>
                <a:gd name="connsiteY2" fmla="*/ 88557 h 177113"/>
                <a:gd name="connsiteX3" fmla="*/ 88557 w 177113"/>
                <a:gd name="connsiteY3" fmla="*/ 0 h 177113"/>
                <a:gd name="connsiteX4" fmla="*/ 177114 w 177113"/>
                <a:gd name="connsiteY4" fmla="*/ 88557 h 177113"/>
              </a:gdLst>
              <a:ahLst/>
              <a:cxnLst/>
              <a:rect l="l" t="t" r="r" b="b"/>
              <a:pathLst>
                <a:path w="177113" h="177113">
                  <a:moveTo>
                    <a:pt x="177114" y="88557"/>
                  </a:moveTo>
                  <a:cubicBezTo>
                    <a:pt x="177114" y="135166"/>
                    <a:pt x="139827" y="177114"/>
                    <a:pt x="88557" y="177114"/>
                  </a:cubicBezTo>
                  <a:cubicBezTo>
                    <a:pt x="41948" y="177114"/>
                    <a:pt x="0" y="139827"/>
                    <a:pt x="0" y="88557"/>
                  </a:cubicBezTo>
                  <a:cubicBezTo>
                    <a:pt x="0" y="41948"/>
                    <a:pt x="37287" y="0"/>
                    <a:pt x="88557" y="0"/>
                  </a:cubicBezTo>
                  <a:cubicBezTo>
                    <a:pt x="135166" y="0"/>
                    <a:pt x="177114" y="41948"/>
                    <a:pt x="177114" y="885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>
              <a:off x="1362159" y="6077677"/>
              <a:ext cx="124686" cy="124686"/>
            </a:xfrm>
            <a:custGeom>
              <a:avLst/>
              <a:gdLst>
                <a:gd name="connsiteX0" fmla="*/ 177114 w 177113"/>
                <a:gd name="connsiteY0" fmla="*/ 88557 h 177113"/>
                <a:gd name="connsiteX1" fmla="*/ 88557 w 177113"/>
                <a:gd name="connsiteY1" fmla="*/ 177114 h 177113"/>
                <a:gd name="connsiteX2" fmla="*/ 0 w 177113"/>
                <a:gd name="connsiteY2" fmla="*/ 88557 h 177113"/>
                <a:gd name="connsiteX3" fmla="*/ 88557 w 177113"/>
                <a:gd name="connsiteY3" fmla="*/ 0 h 177113"/>
                <a:gd name="connsiteX4" fmla="*/ 177114 w 177113"/>
                <a:gd name="connsiteY4" fmla="*/ 88557 h 177113"/>
              </a:gdLst>
              <a:ahLst/>
              <a:cxnLst/>
              <a:rect l="l" t="t" r="r" b="b"/>
              <a:pathLst>
                <a:path w="177113" h="177113">
                  <a:moveTo>
                    <a:pt x="177114" y="88557"/>
                  </a:moveTo>
                  <a:cubicBezTo>
                    <a:pt x="177114" y="135166"/>
                    <a:pt x="139827" y="177114"/>
                    <a:pt x="88557" y="177114"/>
                  </a:cubicBezTo>
                  <a:cubicBezTo>
                    <a:pt x="41948" y="177114"/>
                    <a:pt x="0" y="139827"/>
                    <a:pt x="0" y="88557"/>
                  </a:cubicBezTo>
                  <a:cubicBezTo>
                    <a:pt x="0" y="41948"/>
                    <a:pt x="37287" y="0"/>
                    <a:pt x="88557" y="0"/>
                  </a:cubicBezTo>
                  <a:cubicBezTo>
                    <a:pt x="139827" y="0"/>
                    <a:pt x="177114" y="41948"/>
                    <a:pt x="177114" y="885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10" name="标题 1"/>
            <p:cNvSpPr txBox="1"/>
            <p:nvPr/>
          </p:nvSpPr>
          <p:spPr>
            <a:xfrm>
              <a:off x="1595203" y="6077677"/>
              <a:ext cx="124686" cy="124686"/>
            </a:xfrm>
            <a:custGeom>
              <a:avLst/>
              <a:gdLst>
                <a:gd name="connsiteX0" fmla="*/ 177114 w 177113"/>
                <a:gd name="connsiteY0" fmla="*/ 88557 h 177113"/>
                <a:gd name="connsiteX1" fmla="*/ 88557 w 177113"/>
                <a:gd name="connsiteY1" fmla="*/ 177114 h 177113"/>
                <a:gd name="connsiteX2" fmla="*/ 0 w 177113"/>
                <a:gd name="connsiteY2" fmla="*/ 88557 h 177113"/>
                <a:gd name="connsiteX3" fmla="*/ 88557 w 177113"/>
                <a:gd name="connsiteY3" fmla="*/ 0 h 177113"/>
                <a:gd name="connsiteX4" fmla="*/ 177114 w 177113"/>
                <a:gd name="connsiteY4" fmla="*/ 88557 h 177113"/>
              </a:gdLst>
              <a:ahLst/>
              <a:cxnLst/>
              <a:rect l="l" t="t" r="r" b="b"/>
              <a:pathLst>
                <a:path w="177113" h="177113">
                  <a:moveTo>
                    <a:pt x="177114" y="88557"/>
                  </a:moveTo>
                  <a:cubicBezTo>
                    <a:pt x="177114" y="135166"/>
                    <a:pt x="139827" y="177114"/>
                    <a:pt x="88557" y="177114"/>
                  </a:cubicBezTo>
                  <a:cubicBezTo>
                    <a:pt x="41948" y="177114"/>
                    <a:pt x="0" y="139827"/>
                    <a:pt x="0" y="88557"/>
                  </a:cubicBezTo>
                  <a:cubicBezTo>
                    <a:pt x="0" y="41948"/>
                    <a:pt x="41948" y="0"/>
                    <a:pt x="88557" y="0"/>
                  </a:cubicBezTo>
                  <a:cubicBezTo>
                    <a:pt x="135166" y="0"/>
                    <a:pt x="177114" y="41948"/>
                    <a:pt x="177114" y="885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11" name="标题 1"/>
            <p:cNvSpPr txBox="1"/>
            <p:nvPr/>
          </p:nvSpPr>
          <p:spPr>
            <a:xfrm>
              <a:off x="1823587" y="6077677"/>
              <a:ext cx="124686" cy="124686"/>
            </a:xfrm>
            <a:custGeom>
              <a:avLst/>
              <a:gdLst>
                <a:gd name="connsiteX0" fmla="*/ 177114 w 177113"/>
                <a:gd name="connsiteY0" fmla="*/ 88557 h 177113"/>
                <a:gd name="connsiteX1" fmla="*/ 88557 w 177113"/>
                <a:gd name="connsiteY1" fmla="*/ 177114 h 177113"/>
                <a:gd name="connsiteX2" fmla="*/ 0 w 177113"/>
                <a:gd name="connsiteY2" fmla="*/ 88557 h 177113"/>
                <a:gd name="connsiteX3" fmla="*/ 88557 w 177113"/>
                <a:gd name="connsiteY3" fmla="*/ 0 h 177113"/>
                <a:gd name="connsiteX4" fmla="*/ 177114 w 177113"/>
                <a:gd name="connsiteY4" fmla="*/ 88557 h 177113"/>
              </a:gdLst>
              <a:ahLst/>
              <a:cxnLst/>
              <a:rect l="l" t="t" r="r" b="b"/>
              <a:pathLst>
                <a:path w="177113" h="177113">
                  <a:moveTo>
                    <a:pt x="177114" y="88557"/>
                  </a:moveTo>
                  <a:cubicBezTo>
                    <a:pt x="177114" y="135166"/>
                    <a:pt x="135166" y="177114"/>
                    <a:pt x="88557" y="177114"/>
                  </a:cubicBezTo>
                  <a:cubicBezTo>
                    <a:pt x="41948" y="177114"/>
                    <a:pt x="0" y="139827"/>
                    <a:pt x="0" y="88557"/>
                  </a:cubicBezTo>
                  <a:cubicBezTo>
                    <a:pt x="0" y="41948"/>
                    <a:pt x="41948" y="0"/>
                    <a:pt x="88557" y="0"/>
                  </a:cubicBezTo>
                  <a:cubicBezTo>
                    <a:pt x="139826" y="0"/>
                    <a:pt x="177114" y="41948"/>
                    <a:pt x="177114" y="885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</p:grpSp>
      <p:cxnSp>
        <p:nvCxnSpPr>
          <p:cNvPr id="15" name="标题 1"/>
          <p:cNvCxnSpPr/>
          <p:nvPr/>
        </p:nvCxnSpPr>
        <p:spPr>
          <a:xfrm>
            <a:off x="4967288" y="4119922"/>
            <a:ext cx="2257425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/>
          </a:ln>
        </p:spPr>
      </p:cxnSp>
      <p:sp>
        <p:nvSpPr>
          <p:cNvPr id="16" name="标题 1"/>
          <p:cNvSpPr txBox="1"/>
          <p:nvPr/>
        </p:nvSpPr>
        <p:spPr>
          <a:xfrm>
            <a:off x="5057" y="-2327"/>
            <a:ext cx="3723685" cy="1301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/>
            <a:r>
              <a:rPr kumimoji="1" lang="en-US" altLang="zh-CN" sz="9600">
                <a:ln w="12700">
                  <a:noFill/>
                </a:ln>
                <a:solidFill>
                  <a:srgbClr val="000000">
                    <a:alpha val="42000"/>
                  </a:srgbClr>
                </a:solidFill>
                <a:latin typeface="Barlow Condensed Medium"/>
                <a:ea typeface="Barlow Condensed Medium"/>
                <a:cs typeface="Barlow Condensed Medium"/>
              </a:rPr>
              <a:t>20XX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1278010" y="1707694"/>
            <a:ext cx="9635980" cy="2131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Archivo"/>
                <a:ea typeface="Archivo"/>
                <a:cs typeface="Archivo"/>
              </a:rPr>
              <a:t>Thanks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4041119" y="4604138"/>
            <a:ext cx="4109762" cy="40163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4088887" y="4613521"/>
            <a:ext cx="4014226" cy="37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Edited by Dr Mehrunishah Begum</a:t>
            </a:r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51" y="-33337"/>
            <a:ext cx="12193502" cy="6924674"/>
            <a:chOff x="-751" y="-33337"/>
            <a:chExt cx="12193502" cy="69246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>
              <a:off x="-751" y="-20776"/>
              <a:ext cx="12192000" cy="68328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标题 1"/>
            <p:cNvSpPr txBox="1"/>
            <p:nvPr/>
          </p:nvSpPr>
          <p:spPr>
            <a:xfrm>
              <a:off x="-751" y="-33337"/>
              <a:ext cx="12192000" cy="6858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2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-751" y="5758739"/>
              <a:ext cx="6338803" cy="1132598"/>
            </a:xfrm>
            <a:custGeom>
              <a:avLst/>
              <a:gdLst>
                <a:gd name="connsiteX0" fmla="*/ 0 w 6338803"/>
                <a:gd name="connsiteY0" fmla="*/ 0 h 1132598"/>
                <a:gd name="connsiteX1" fmla="*/ 6338804 w 6338803"/>
                <a:gd name="connsiteY1" fmla="*/ 0 h 1132598"/>
                <a:gd name="connsiteX2" fmla="*/ 6338804 w 6338803"/>
                <a:gd name="connsiteY2" fmla="*/ 1132599 h 1132598"/>
                <a:gd name="connsiteX3" fmla="*/ 0 w 6338803"/>
                <a:gd name="connsiteY3" fmla="*/ 1132599 h 1132598"/>
              </a:gdLst>
              <a:ahLst/>
              <a:cxnLst/>
              <a:rect l="l" t="t" r="r" b="b"/>
              <a:pathLst>
                <a:path w="6338803" h="1132598">
                  <a:moveTo>
                    <a:pt x="0" y="0"/>
                  </a:moveTo>
                  <a:lnTo>
                    <a:pt x="6338804" y="0"/>
                  </a:lnTo>
                  <a:lnTo>
                    <a:pt x="6338804" y="1132599"/>
                  </a:lnTo>
                  <a:lnTo>
                    <a:pt x="0" y="1132599"/>
                  </a:lnTo>
                  <a:close/>
                </a:path>
              </a:pathLst>
            </a:custGeom>
            <a:solidFill>
              <a:schemeClr val="accent1"/>
            </a:solidFill>
            <a:ln w="466019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6" name="标题 1"/>
            <p:cNvSpPr txBox="1"/>
            <p:nvPr/>
          </p:nvSpPr>
          <p:spPr>
            <a:xfrm>
              <a:off x="672348" y="6077677"/>
              <a:ext cx="124686" cy="124686"/>
            </a:xfrm>
            <a:custGeom>
              <a:avLst/>
              <a:gdLst>
                <a:gd name="connsiteX0" fmla="*/ 177114 w 177113"/>
                <a:gd name="connsiteY0" fmla="*/ 88557 h 177113"/>
                <a:gd name="connsiteX1" fmla="*/ 88557 w 177113"/>
                <a:gd name="connsiteY1" fmla="*/ 177114 h 177113"/>
                <a:gd name="connsiteX2" fmla="*/ 0 w 177113"/>
                <a:gd name="connsiteY2" fmla="*/ 88557 h 177113"/>
                <a:gd name="connsiteX3" fmla="*/ 88557 w 177113"/>
                <a:gd name="connsiteY3" fmla="*/ 0 h 177113"/>
                <a:gd name="connsiteX4" fmla="*/ 177114 w 177113"/>
                <a:gd name="connsiteY4" fmla="*/ 88557 h 177113"/>
              </a:gdLst>
              <a:ahLst/>
              <a:cxnLst/>
              <a:rect l="l" t="t" r="r" b="b"/>
              <a:pathLst>
                <a:path w="177113" h="177113">
                  <a:moveTo>
                    <a:pt x="177114" y="88557"/>
                  </a:moveTo>
                  <a:cubicBezTo>
                    <a:pt x="177114" y="135166"/>
                    <a:pt x="139827" y="177114"/>
                    <a:pt x="88557" y="177114"/>
                  </a:cubicBezTo>
                  <a:cubicBezTo>
                    <a:pt x="41948" y="177114"/>
                    <a:pt x="0" y="139827"/>
                    <a:pt x="0" y="88557"/>
                  </a:cubicBezTo>
                  <a:cubicBezTo>
                    <a:pt x="0" y="41948"/>
                    <a:pt x="37287" y="0"/>
                    <a:pt x="88557" y="0"/>
                  </a:cubicBezTo>
                  <a:cubicBezTo>
                    <a:pt x="139827" y="0"/>
                    <a:pt x="177114" y="41948"/>
                    <a:pt x="177114" y="885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>
              <a:off x="900731" y="6077677"/>
              <a:ext cx="124686" cy="124686"/>
            </a:xfrm>
            <a:custGeom>
              <a:avLst/>
              <a:gdLst>
                <a:gd name="connsiteX0" fmla="*/ 177114 w 177113"/>
                <a:gd name="connsiteY0" fmla="*/ 88557 h 177113"/>
                <a:gd name="connsiteX1" fmla="*/ 88557 w 177113"/>
                <a:gd name="connsiteY1" fmla="*/ 177114 h 177113"/>
                <a:gd name="connsiteX2" fmla="*/ 0 w 177113"/>
                <a:gd name="connsiteY2" fmla="*/ 88557 h 177113"/>
                <a:gd name="connsiteX3" fmla="*/ 88557 w 177113"/>
                <a:gd name="connsiteY3" fmla="*/ 0 h 177113"/>
                <a:gd name="connsiteX4" fmla="*/ 177114 w 177113"/>
                <a:gd name="connsiteY4" fmla="*/ 88557 h 177113"/>
              </a:gdLst>
              <a:ahLst/>
              <a:cxnLst/>
              <a:rect l="l" t="t" r="r" b="b"/>
              <a:pathLst>
                <a:path w="177113" h="177113">
                  <a:moveTo>
                    <a:pt x="177114" y="88557"/>
                  </a:moveTo>
                  <a:cubicBezTo>
                    <a:pt x="177114" y="135166"/>
                    <a:pt x="139827" y="177114"/>
                    <a:pt x="88557" y="177114"/>
                  </a:cubicBezTo>
                  <a:cubicBezTo>
                    <a:pt x="41948" y="177114"/>
                    <a:pt x="0" y="139827"/>
                    <a:pt x="0" y="88557"/>
                  </a:cubicBezTo>
                  <a:cubicBezTo>
                    <a:pt x="0" y="41948"/>
                    <a:pt x="37287" y="0"/>
                    <a:pt x="88557" y="0"/>
                  </a:cubicBezTo>
                  <a:cubicBezTo>
                    <a:pt x="139827" y="0"/>
                    <a:pt x="177114" y="41948"/>
                    <a:pt x="177114" y="885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>
              <a:off x="1133776" y="6077677"/>
              <a:ext cx="124686" cy="124686"/>
            </a:xfrm>
            <a:custGeom>
              <a:avLst/>
              <a:gdLst>
                <a:gd name="connsiteX0" fmla="*/ 177114 w 177113"/>
                <a:gd name="connsiteY0" fmla="*/ 88557 h 177113"/>
                <a:gd name="connsiteX1" fmla="*/ 88557 w 177113"/>
                <a:gd name="connsiteY1" fmla="*/ 177114 h 177113"/>
                <a:gd name="connsiteX2" fmla="*/ 0 w 177113"/>
                <a:gd name="connsiteY2" fmla="*/ 88557 h 177113"/>
                <a:gd name="connsiteX3" fmla="*/ 88557 w 177113"/>
                <a:gd name="connsiteY3" fmla="*/ 0 h 177113"/>
                <a:gd name="connsiteX4" fmla="*/ 177114 w 177113"/>
                <a:gd name="connsiteY4" fmla="*/ 88557 h 177113"/>
              </a:gdLst>
              <a:ahLst/>
              <a:cxnLst/>
              <a:rect l="l" t="t" r="r" b="b"/>
              <a:pathLst>
                <a:path w="177113" h="177113">
                  <a:moveTo>
                    <a:pt x="177114" y="88557"/>
                  </a:moveTo>
                  <a:cubicBezTo>
                    <a:pt x="177114" y="135166"/>
                    <a:pt x="139827" y="177114"/>
                    <a:pt x="88557" y="177114"/>
                  </a:cubicBezTo>
                  <a:cubicBezTo>
                    <a:pt x="41948" y="177114"/>
                    <a:pt x="0" y="139827"/>
                    <a:pt x="0" y="88557"/>
                  </a:cubicBezTo>
                  <a:cubicBezTo>
                    <a:pt x="0" y="41948"/>
                    <a:pt x="37287" y="0"/>
                    <a:pt x="88557" y="0"/>
                  </a:cubicBezTo>
                  <a:cubicBezTo>
                    <a:pt x="135166" y="0"/>
                    <a:pt x="177114" y="41948"/>
                    <a:pt x="177114" y="885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>
              <a:off x="1362159" y="6077677"/>
              <a:ext cx="124686" cy="124686"/>
            </a:xfrm>
            <a:custGeom>
              <a:avLst/>
              <a:gdLst>
                <a:gd name="connsiteX0" fmla="*/ 177114 w 177113"/>
                <a:gd name="connsiteY0" fmla="*/ 88557 h 177113"/>
                <a:gd name="connsiteX1" fmla="*/ 88557 w 177113"/>
                <a:gd name="connsiteY1" fmla="*/ 177114 h 177113"/>
                <a:gd name="connsiteX2" fmla="*/ 0 w 177113"/>
                <a:gd name="connsiteY2" fmla="*/ 88557 h 177113"/>
                <a:gd name="connsiteX3" fmla="*/ 88557 w 177113"/>
                <a:gd name="connsiteY3" fmla="*/ 0 h 177113"/>
                <a:gd name="connsiteX4" fmla="*/ 177114 w 177113"/>
                <a:gd name="connsiteY4" fmla="*/ 88557 h 177113"/>
              </a:gdLst>
              <a:ahLst/>
              <a:cxnLst/>
              <a:rect l="l" t="t" r="r" b="b"/>
              <a:pathLst>
                <a:path w="177113" h="177113">
                  <a:moveTo>
                    <a:pt x="177114" y="88557"/>
                  </a:moveTo>
                  <a:cubicBezTo>
                    <a:pt x="177114" y="135166"/>
                    <a:pt x="139827" y="177114"/>
                    <a:pt x="88557" y="177114"/>
                  </a:cubicBezTo>
                  <a:cubicBezTo>
                    <a:pt x="41948" y="177114"/>
                    <a:pt x="0" y="139827"/>
                    <a:pt x="0" y="88557"/>
                  </a:cubicBezTo>
                  <a:cubicBezTo>
                    <a:pt x="0" y="41948"/>
                    <a:pt x="37287" y="0"/>
                    <a:pt x="88557" y="0"/>
                  </a:cubicBezTo>
                  <a:cubicBezTo>
                    <a:pt x="139827" y="0"/>
                    <a:pt x="177114" y="41948"/>
                    <a:pt x="177114" y="885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10" name="标题 1"/>
            <p:cNvSpPr txBox="1"/>
            <p:nvPr/>
          </p:nvSpPr>
          <p:spPr>
            <a:xfrm>
              <a:off x="1595203" y="6077677"/>
              <a:ext cx="124686" cy="124686"/>
            </a:xfrm>
            <a:custGeom>
              <a:avLst/>
              <a:gdLst>
                <a:gd name="connsiteX0" fmla="*/ 177114 w 177113"/>
                <a:gd name="connsiteY0" fmla="*/ 88557 h 177113"/>
                <a:gd name="connsiteX1" fmla="*/ 88557 w 177113"/>
                <a:gd name="connsiteY1" fmla="*/ 177114 h 177113"/>
                <a:gd name="connsiteX2" fmla="*/ 0 w 177113"/>
                <a:gd name="connsiteY2" fmla="*/ 88557 h 177113"/>
                <a:gd name="connsiteX3" fmla="*/ 88557 w 177113"/>
                <a:gd name="connsiteY3" fmla="*/ 0 h 177113"/>
                <a:gd name="connsiteX4" fmla="*/ 177114 w 177113"/>
                <a:gd name="connsiteY4" fmla="*/ 88557 h 177113"/>
              </a:gdLst>
              <a:ahLst/>
              <a:cxnLst/>
              <a:rect l="l" t="t" r="r" b="b"/>
              <a:pathLst>
                <a:path w="177113" h="177113">
                  <a:moveTo>
                    <a:pt x="177114" y="88557"/>
                  </a:moveTo>
                  <a:cubicBezTo>
                    <a:pt x="177114" y="135166"/>
                    <a:pt x="139827" y="177114"/>
                    <a:pt x="88557" y="177114"/>
                  </a:cubicBezTo>
                  <a:cubicBezTo>
                    <a:pt x="41948" y="177114"/>
                    <a:pt x="0" y="139827"/>
                    <a:pt x="0" y="88557"/>
                  </a:cubicBezTo>
                  <a:cubicBezTo>
                    <a:pt x="0" y="41948"/>
                    <a:pt x="41948" y="0"/>
                    <a:pt x="88557" y="0"/>
                  </a:cubicBezTo>
                  <a:cubicBezTo>
                    <a:pt x="135166" y="0"/>
                    <a:pt x="177114" y="41948"/>
                    <a:pt x="177114" y="885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11" name="标题 1"/>
            <p:cNvSpPr txBox="1"/>
            <p:nvPr/>
          </p:nvSpPr>
          <p:spPr>
            <a:xfrm>
              <a:off x="1823587" y="6077677"/>
              <a:ext cx="124686" cy="124686"/>
            </a:xfrm>
            <a:custGeom>
              <a:avLst/>
              <a:gdLst>
                <a:gd name="connsiteX0" fmla="*/ 177114 w 177113"/>
                <a:gd name="connsiteY0" fmla="*/ 88557 h 177113"/>
                <a:gd name="connsiteX1" fmla="*/ 88557 w 177113"/>
                <a:gd name="connsiteY1" fmla="*/ 177114 h 177113"/>
                <a:gd name="connsiteX2" fmla="*/ 0 w 177113"/>
                <a:gd name="connsiteY2" fmla="*/ 88557 h 177113"/>
                <a:gd name="connsiteX3" fmla="*/ 88557 w 177113"/>
                <a:gd name="connsiteY3" fmla="*/ 0 h 177113"/>
                <a:gd name="connsiteX4" fmla="*/ 177114 w 177113"/>
                <a:gd name="connsiteY4" fmla="*/ 88557 h 177113"/>
              </a:gdLst>
              <a:ahLst/>
              <a:cxnLst/>
              <a:rect l="l" t="t" r="r" b="b"/>
              <a:pathLst>
                <a:path w="177113" h="177113">
                  <a:moveTo>
                    <a:pt x="177114" y="88557"/>
                  </a:moveTo>
                  <a:cubicBezTo>
                    <a:pt x="177114" y="135166"/>
                    <a:pt x="135166" y="177114"/>
                    <a:pt x="88557" y="177114"/>
                  </a:cubicBezTo>
                  <a:cubicBezTo>
                    <a:pt x="41948" y="177114"/>
                    <a:pt x="0" y="139827"/>
                    <a:pt x="0" y="88557"/>
                  </a:cubicBezTo>
                  <a:cubicBezTo>
                    <a:pt x="0" y="41948"/>
                    <a:pt x="41948" y="0"/>
                    <a:pt x="88557" y="0"/>
                  </a:cubicBezTo>
                  <a:cubicBezTo>
                    <a:pt x="139826" y="0"/>
                    <a:pt x="177114" y="41948"/>
                    <a:pt x="177114" y="885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12" name="标题 1"/>
            <p:cNvSpPr txBox="1"/>
            <p:nvPr/>
          </p:nvSpPr>
          <p:spPr>
            <a:xfrm>
              <a:off x="7314449" y="-32461"/>
              <a:ext cx="4878303" cy="1132598"/>
            </a:xfrm>
            <a:custGeom>
              <a:avLst/>
              <a:gdLst>
                <a:gd name="connsiteX0" fmla="*/ 0 w 6338803"/>
                <a:gd name="connsiteY0" fmla="*/ 0 h 1132598"/>
                <a:gd name="connsiteX1" fmla="*/ 6338804 w 6338803"/>
                <a:gd name="connsiteY1" fmla="*/ 0 h 1132598"/>
                <a:gd name="connsiteX2" fmla="*/ 6338804 w 6338803"/>
                <a:gd name="connsiteY2" fmla="*/ 1132599 h 1132598"/>
                <a:gd name="connsiteX3" fmla="*/ 0 w 6338803"/>
                <a:gd name="connsiteY3" fmla="*/ 1132599 h 1132598"/>
              </a:gdLst>
              <a:ahLst/>
              <a:cxnLst/>
              <a:rect l="l" t="t" r="r" b="b"/>
              <a:pathLst>
                <a:path w="6338803" h="1132598">
                  <a:moveTo>
                    <a:pt x="0" y="0"/>
                  </a:moveTo>
                  <a:lnTo>
                    <a:pt x="6338804" y="0"/>
                  </a:lnTo>
                  <a:lnTo>
                    <a:pt x="6338804" y="1132599"/>
                  </a:lnTo>
                  <a:lnTo>
                    <a:pt x="0" y="1132599"/>
                  </a:lnTo>
                  <a:close/>
                </a:path>
              </a:pathLst>
            </a:custGeom>
            <a:solidFill>
              <a:schemeClr val="accent1"/>
            </a:solidFill>
            <a:ln w="466019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13" name="标题 1"/>
            <p:cNvSpPr txBox="1"/>
            <p:nvPr/>
          </p:nvSpPr>
          <p:spPr>
            <a:xfrm>
              <a:off x="7314449" y="-32461"/>
              <a:ext cx="4878303" cy="1132598"/>
            </a:xfrm>
            <a:custGeom>
              <a:avLst/>
              <a:gdLst>
                <a:gd name="connsiteX0" fmla="*/ 0 w 6338803"/>
                <a:gd name="connsiteY0" fmla="*/ 0 h 1132598"/>
                <a:gd name="connsiteX1" fmla="*/ 6338804 w 6338803"/>
                <a:gd name="connsiteY1" fmla="*/ 0 h 1132598"/>
                <a:gd name="connsiteX2" fmla="*/ 6338804 w 6338803"/>
                <a:gd name="connsiteY2" fmla="*/ 1132599 h 1132598"/>
                <a:gd name="connsiteX3" fmla="*/ 0 w 6338803"/>
                <a:gd name="connsiteY3" fmla="*/ 1132599 h 1132598"/>
              </a:gdLst>
              <a:ahLst/>
              <a:cxnLst/>
              <a:rect l="l" t="t" r="r" b="b"/>
              <a:pathLst>
                <a:path w="6338803" h="1132598">
                  <a:moveTo>
                    <a:pt x="0" y="0"/>
                  </a:moveTo>
                  <a:lnTo>
                    <a:pt x="6338804" y="0"/>
                  </a:lnTo>
                  <a:lnTo>
                    <a:pt x="6338804" y="1132599"/>
                  </a:lnTo>
                  <a:lnTo>
                    <a:pt x="0" y="1132599"/>
                  </a:lnTo>
                  <a:close/>
                </a:path>
              </a:pathLst>
            </a:custGeom>
            <a:solidFill>
              <a:schemeClr val="accent1"/>
            </a:solidFill>
            <a:ln w="466019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</p:grpSp>
      <p:sp>
        <p:nvSpPr>
          <p:cNvPr id="14" name="标题 1"/>
          <p:cNvSpPr txBox="1"/>
          <p:nvPr/>
        </p:nvSpPr>
        <p:spPr>
          <a:xfrm>
            <a:off x="5853197" y="0"/>
            <a:ext cx="6338803" cy="1132598"/>
          </a:xfrm>
          <a:custGeom>
            <a:avLst/>
            <a:gdLst>
              <a:gd name="connsiteX0" fmla="*/ 0 w 6338803"/>
              <a:gd name="connsiteY0" fmla="*/ 0 h 1132598"/>
              <a:gd name="connsiteX1" fmla="*/ 6338804 w 6338803"/>
              <a:gd name="connsiteY1" fmla="*/ 0 h 1132598"/>
              <a:gd name="connsiteX2" fmla="*/ 6338804 w 6338803"/>
              <a:gd name="connsiteY2" fmla="*/ 1132599 h 1132598"/>
              <a:gd name="connsiteX3" fmla="*/ 0 w 6338803"/>
              <a:gd name="connsiteY3" fmla="*/ 1132599 h 1132598"/>
            </a:gdLst>
            <a:ahLst/>
            <a:cxnLst/>
            <a:rect l="l" t="t" r="r" b="b"/>
            <a:pathLst>
              <a:path w="6338803" h="1132598">
                <a:moveTo>
                  <a:pt x="0" y="0"/>
                </a:moveTo>
                <a:lnTo>
                  <a:pt x="6338804" y="0"/>
                </a:lnTo>
                <a:lnTo>
                  <a:pt x="6338804" y="1132599"/>
                </a:lnTo>
                <a:lnTo>
                  <a:pt x="0" y="1132599"/>
                </a:lnTo>
                <a:close/>
              </a:path>
            </a:pathLst>
          </a:custGeom>
          <a:solidFill>
            <a:schemeClr val="accent1"/>
          </a:solidFill>
          <a:ln w="46601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>
            <a:off x="4967288" y="4119922"/>
            <a:ext cx="2257425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/>
          </a:ln>
        </p:spPr>
      </p:cxnSp>
      <p:sp>
        <p:nvSpPr>
          <p:cNvPr id="16" name="标题 1"/>
          <p:cNvSpPr txBox="1"/>
          <p:nvPr/>
        </p:nvSpPr>
        <p:spPr>
          <a:xfrm>
            <a:off x="5057" y="-2327"/>
            <a:ext cx="3723685" cy="1301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/>
            <a:r>
              <a:rPr kumimoji="1" lang="en-US" altLang="zh-CN" sz="9600">
                <a:ln w="12700">
                  <a:noFill/>
                </a:ln>
                <a:solidFill>
                  <a:srgbClr val="000000">
                    <a:alpha val="42000"/>
                  </a:srgbClr>
                </a:solidFill>
                <a:latin typeface="Barlow Condensed Medium"/>
                <a:ea typeface="Barlow Condensed Medium"/>
                <a:cs typeface="Barlow Condensed Medium"/>
              </a:rPr>
              <a:t>20XX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1278010" y="1707694"/>
            <a:ext cx="9635980" cy="2131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4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Archivo"/>
                <a:ea typeface="Archivo"/>
                <a:cs typeface="Archivo"/>
              </a:rPr>
              <a:t>Essential Managerial Tasks and Functions of Management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0150774" y="451863"/>
            <a:ext cx="1673280" cy="230624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4041119" y="4604138"/>
            <a:ext cx="4109762" cy="40163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4088887" y="4613521"/>
            <a:ext cx="4014226" cy="37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Barlow Condensed Medium"/>
                <a:ea typeface="Barlow Condensed Medium"/>
                <a:cs typeface="Barlow Condensed Medium"/>
              </a:rPr>
              <a:t>Here is where your presentation begins</a:t>
            </a:r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60400" y="671805"/>
            <a:ext cx="609600" cy="998662"/>
          </a:xfrm>
          <a:prstGeom prst="rect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183606" y="1635878"/>
            <a:ext cx="455408" cy="395288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7067409" y="2979000"/>
            <a:ext cx="396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Organizing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598803" y="2972817"/>
            <a:ext cx="393700" cy="3937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177C7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581263" y="2972817"/>
            <a:ext cx="393700" cy="3937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177C7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002340" y="2979000"/>
            <a:ext cx="396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Planning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2002340" y="4402082"/>
            <a:ext cx="396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Leading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581263" y="4382550"/>
            <a:ext cx="393700" cy="3937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177C7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092200" y="804048"/>
            <a:ext cx="4160074" cy="72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5000">
                <a:ln w="12700">
                  <a:noFill/>
                </a:ln>
                <a:solidFill>
                  <a:srgbClr val="177C7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</a:t>
            </a:r>
            <a:r>
              <a:rPr kumimoji="1" lang="en-US" altLang="zh-CN" sz="5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ontents</a:t>
            </a:r>
            <a:endParaRPr kumimoji="1"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33992" y="404448"/>
            <a:ext cx="2695866" cy="281141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15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cxnSp>
        <p:nvCxnSpPr>
          <p:cNvPr id="3" name="标题 1"/>
          <p:cNvCxnSpPr/>
          <p:nvPr/>
        </p:nvCxnSpPr>
        <p:spPr>
          <a:xfrm>
            <a:off x="633992" y="3372602"/>
            <a:ext cx="1047750" cy="0"/>
          </a:xfrm>
          <a:prstGeom prst="line">
            <a:avLst/>
          </a:prstGeom>
          <a:noFill/>
          <a:ln w="41910" cap="sq">
            <a:solidFill>
              <a:schemeClr val="accent1"/>
            </a:solidFill>
            <a:miter/>
          </a:ln>
        </p:spPr>
      </p:cxnSp>
      <p:sp>
        <p:nvSpPr>
          <p:cNvPr id="4" name="标题 1"/>
          <p:cNvSpPr txBox="1"/>
          <p:nvPr/>
        </p:nvSpPr>
        <p:spPr>
          <a:xfrm>
            <a:off x="633992" y="3595914"/>
            <a:ext cx="4660900" cy="20967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177C7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Planning</a:t>
            </a:r>
            <a:endParaRPr kumimoji="1"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8798111" y="-648929"/>
            <a:ext cx="316395" cy="661490"/>
          </a:xfrm>
          <a:custGeom>
            <a:avLst/>
            <a:gdLst/>
            <a:ahLst/>
            <a:cxnLst/>
            <a:rect l="l" t="t" r="r" b="b"/>
            <a:pathLst>
              <a:path w="316395" h="661490">
                <a:moveTo>
                  <a:pt x="119340" y="0"/>
                </a:moveTo>
                <a:lnTo>
                  <a:pt x="316395" y="0"/>
                </a:lnTo>
                <a:lnTo>
                  <a:pt x="197055" y="661490"/>
                </a:lnTo>
                <a:lnTo>
                  <a:pt x="0" y="661490"/>
                </a:lnTo>
                <a:lnTo>
                  <a:pt x="11934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1098857" y="-648929"/>
            <a:ext cx="316396" cy="661490"/>
          </a:xfrm>
          <a:custGeom>
            <a:avLst/>
            <a:gdLst/>
            <a:ahLst/>
            <a:cxnLst/>
            <a:rect l="l" t="t" r="r" b="b"/>
            <a:pathLst>
              <a:path w="316396" h="661490">
                <a:moveTo>
                  <a:pt x="119341" y="0"/>
                </a:moveTo>
                <a:lnTo>
                  <a:pt x="316396" y="0"/>
                </a:lnTo>
                <a:lnTo>
                  <a:pt x="197055" y="661490"/>
                </a:lnTo>
                <a:lnTo>
                  <a:pt x="0" y="661490"/>
                </a:lnTo>
                <a:lnTo>
                  <a:pt x="119341" y="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5518572" y="1"/>
            <a:ext cx="8058424" cy="6858000"/>
            <a:chOff x="5518572" y="1"/>
            <a:chExt cx="805842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>
              <a:off x="5518572" y="1"/>
              <a:ext cx="3279538" cy="6858000"/>
            </a:xfrm>
            <a:custGeom>
              <a:avLst/>
              <a:gdLst/>
              <a:ahLst/>
              <a:cxnLst/>
              <a:rect l="l" t="t" r="r" b="b"/>
              <a:pathLst>
                <a:path w="3279538" h="6858000">
                  <a:moveTo>
                    <a:pt x="1396011" y="0"/>
                  </a:moveTo>
                  <a:lnTo>
                    <a:pt x="3279538" y="0"/>
                  </a:lnTo>
                  <a:lnTo>
                    <a:pt x="2046805" y="6858000"/>
                  </a:lnTo>
                  <a:lnTo>
                    <a:pt x="0" y="6858000"/>
                  </a:lnTo>
                  <a:lnTo>
                    <a:pt x="1396011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>
              <a:off x="7762433" y="1"/>
              <a:ext cx="3336425" cy="6858000"/>
            </a:xfrm>
            <a:custGeom>
              <a:avLst/>
              <a:gdLst/>
              <a:ahLst/>
              <a:cxnLst/>
              <a:rect l="l" t="t" r="r" b="b"/>
              <a:pathLst>
                <a:path w="3336425" h="6858000">
                  <a:moveTo>
                    <a:pt x="1232733" y="0"/>
                  </a:moveTo>
                  <a:lnTo>
                    <a:pt x="3336425" y="0"/>
                  </a:lnTo>
                  <a:lnTo>
                    <a:pt x="2103693" y="6858000"/>
                  </a:lnTo>
                  <a:lnTo>
                    <a:pt x="0" y="6858000"/>
                  </a:lnTo>
                  <a:lnTo>
                    <a:pt x="1232733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>
              <a:off x="10063181" y="1"/>
              <a:ext cx="3513815" cy="6858000"/>
            </a:xfrm>
            <a:custGeom>
              <a:avLst/>
              <a:gdLst/>
              <a:ahLst/>
              <a:cxnLst/>
              <a:rect l="l" t="t" r="r" b="b"/>
              <a:pathLst>
                <a:path w="3513815" h="6858000">
                  <a:moveTo>
                    <a:pt x="1232732" y="0"/>
                  </a:moveTo>
                  <a:lnTo>
                    <a:pt x="3513815" y="0"/>
                  </a:lnTo>
                  <a:lnTo>
                    <a:pt x="2281083" y="6858000"/>
                  </a:lnTo>
                  <a:lnTo>
                    <a:pt x="0" y="6858000"/>
                  </a:lnTo>
                  <a:lnTo>
                    <a:pt x="1232732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7374196" y="6845440"/>
            <a:ext cx="388237" cy="1059695"/>
          </a:xfrm>
          <a:custGeom>
            <a:avLst/>
            <a:gdLst/>
            <a:ahLst/>
            <a:cxnLst/>
            <a:rect l="l" t="t" r="r" b="b"/>
            <a:pathLst>
              <a:path w="388237" h="1059695">
                <a:moveTo>
                  <a:pt x="191182" y="0"/>
                </a:moveTo>
                <a:lnTo>
                  <a:pt x="388237" y="0"/>
                </a:lnTo>
                <a:lnTo>
                  <a:pt x="197055" y="1059695"/>
                </a:lnTo>
                <a:lnTo>
                  <a:pt x="0" y="1059695"/>
                </a:lnTo>
                <a:lnTo>
                  <a:pt x="191182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9674944" y="6845440"/>
            <a:ext cx="388237" cy="1059695"/>
          </a:xfrm>
          <a:custGeom>
            <a:avLst/>
            <a:gdLst/>
            <a:ahLst/>
            <a:cxnLst/>
            <a:rect l="l" t="t" r="r" b="b"/>
            <a:pathLst>
              <a:path w="388237" h="1059695">
                <a:moveTo>
                  <a:pt x="191182" y="0"/>
                </a:moveTo>
                <a:lnTo>
                  <a:pt x="388237" y="0"/>
                </a:lnTo>
                <a:lnTo>
                  <a:pt x="197055" y="1059695"/>
                </a:lnTo>
                <a:lnTo>
                  <a:pt x="0" y="1059695"/>
                </a:lnTo>
                <a:lnTo>
                  <a:pt x="191182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2153082" y="6845440"/>
            <a:ext cx="388237" cy="1059695"/>
          </a:xfrm>
          <a:custGeom>
            <a:avLst/>
            <a:gdLst/>
            <a:ahLst/>
            <a:cxnLst/>
            <a:rect l="l" t="t" r="r" b="b"/>
            <a:pathLst>
              <a:path w="388237" h="1059695">
                <a:moveTo>
                  <a:pt x="191182" y="0"/>
                </a:moveTo>
                <a:lnTo>
                  <a:pt x="388237" y="0"/>
                </a:lnTo>
                <a:lnTo>
                  <a:pt x="197055" y="1059695"/>
                </a:lnTo>
                <a:lnTo>
                  <a:pt x="0" y="1059695"/>
                </a:lnTo>
                <a:lnTo>
                  <a:pt x="191182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>
            <a:off x="4818302" y="5177518"/>
            <a:ext cx="1544398" cy="2838450"/>
          </a:xfrm>
          <a:prstGeom prst="parallelogram">
            <a:avLst>
              <a:gd name="adj" fmla="val 37873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1146733" y="1008034"/>
            <a:ext cx="537267" cy="390488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906324" y="2349996"/>
            <a:ext cx="467818" cy="467495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7817858" y="2349996"/>
            <a:ext cx="467818" cy="467495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8496239" y="1665714"/>
            <a:ext cx="3022590" cy="3807986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9802377" y="1901268"/>
            <a:ext cx="410315" cy="426661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ahLst/>
            <a:cxnLst/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664964" y="2463800"/>
            <a:ext cx="2685140" cy="5209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Risk Assessment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8664964" y="3048290"/>
            <a:ext cx="2685140" cy="23492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Risk assessment involves identifying potential obstacles and evaluating their impact, allowing for proactive mitigation strategies to ensure project success.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73171" y="1665714"/>
            <a:ext cx="3022590" cy="3807986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971166" y="1901268"/>
            <a:ext cx="426598" cy="426661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ahLst/>
            <a:cxnLst/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41896" y="2463800"/>
            <a:ext cx="2685140" cy="5209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Setting Objectives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41896" y="3048290"/>
            <a:ext cx="2685140" cy="23492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Setting objectives is crucial as it provides a clear direction and purpose for the planning process, ensuring all efforts align towards measurable goals.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584705" y="1665714"/>
            <a:ext cx="3022590" cy="3807986"/>
          </a:xfrm>
          <a:prstGeom prst="round2Diag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886479" y="1924644"/>
            <a:ext cx="419041" cy="379909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753430" y="2463800"/>
            <a:ext cx="2685140" cy="5209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Allocating Resources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753430" y="3048290"/>
            <a:ext cx="2685140" cy="23492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Allocating resources effectively optimizes the usage of available assets, ensuring that time, personnel, and financial resources are directed toward achieving the set objectives.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Importance of Planning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360000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ahLst/>
            <a:cxnLst/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3675017"/>
            <a:ext cx="12192000" cy="3182984"/>
          </a:xfrm>
          <a:custGeom>
            <a:avLst/>
            <a:gdLst>
              <a:gd name="connsiteX0" fmla="*/ 965225 w 12187146"/>
              <a:gd name="connsiteY0" fmla="*/ 0 h 2427924"/>
              <a:gd name="connsiteX1" fmla="*/ 11221921 w 12187146"/>
              <a:gd name="connsiteY1" fmla="*/ 0 h 2427924"/>
              <a:gd name="connsiteX2" fmla="*/ 12187146 w 12187146"/>
              <a:gd name="connsiteY2" fmla="*/ 965225 h 2427924"/>
              <a:gd name="connsiteX3" fmla="*/ 12187146 w 12187146"/>
              <a:gd name="connsiteY3" fmla="*/ 2427924 h 2427924"/>
              <a:gd name="connsiteX4" fmla="*/ 0 w 12187146"/>
              <a:gd name="connsiteY4" fmla="*/ 2427924 h 2427924"/>
              <a:gd name="connsiteX5" fmla="*/ 0 w 12187146"/>
              <a:gd name="connsiteY5" fmla="*/ 965225 h 2427924"/>
              <a:gd name="connsiteX6" fmla="*/ 965225 w 12187146"/>
              <a:gd name="connsiteY6" fmla="*/ 0 h 2427924"/>
            </a:gdLst>
            <a:ahLst/>
            <a:cxnLst/>
            <a:rect l="l" t="t" r="r" b="b"/>
            <a:pathLst>
              <a:path w="12187146" h="2427924">
                <a:moveTo>
                  <a:pt x="965225" y="0"/>
                </a:moveTo>
                <a:lnTo>
                  <a:pt x="11221921" y="0"/>
                </a:lnTo>
                <a:cubicBezTo>
                  <a:pt x="11755000" y="0"/>
                  <a:pt x="12187146" y="432146"/>
                  <a:pt x="12187146" y="965225"/>
                </a:cubicBezTo>
                <a:lnTo>
                  <a:pt x="12187146" y="2427924"/>
                </a:lnTo>
                <a:lnTo>
                  <a:pt x="0" y="2427924"/>
                </a:lnTo>
                <a:lnTo>
                  <a:pt x="0" y="965225"/>
                </a:lnTo>
                <a:cubicBezTo>
                  <a:pt x="0" y="432146"/>
                  <a:pt x="432146" y="0"/>
                  <a:pt x="965225" y="0"/>
                </a:cubicBezTo>
                <a:close/>
              </a:path>
            </a:pathLst>
          </a:custGeom>
          <a:solidFill>
            <a:schemeClr val="accent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200151" y="3882046"/>
            <a:ext cx="3124199" cy="628044"/>
          </a:xfrm>
          <a:custGeom>
            <a:avLst/>
            <a:gdLst>
              <a:gd name="connsiteX0" fmla="*/ 0 w 3124199"/>
              <a:gd name="connsiteY0" fmla="*/ 0 h 523874"/>
              <a:gd name="connsiteX1" fmla="*/ 3124199 w 3124199"/>
              <a:gd name="connsiteY1" fmla="*/ 0 h 523874"/>
              <a:gd name="connsiteX2" fmla="*/ 3124199 w 3124199"/>
              <a:gd name="connsiteY2" fmla="*/ 295256 h 523874"/>
              <a:gd name="connsiteX3" fmla="*/ 2895581 w 3124199"/>
              <a:gd name="connsiteY3" fmla="*/ 523874 h 523874"/>
              <a:gd name="connsiteX4" fmla="*/ 228618 w 3124199"/>
              <a:gd name="connsiteY4" fmla="*/ 523874 h 523874"/>
              <a:gd name="connsiteX5" fmla="*/ 0 w 3124199"/>
              <a:gd name="connsiteY5" fmla="*/ 295256 h 523874"/>
              <a:gd name="connsiteX6" fmla="*/ 0 w 3124199"/>
              <a:gd name="connsiteY6" fmla="*/ 0 h 523874"/>
            </a:gdLst>
            <a:ahLst/>
            <a:cxnLst/>
            <a:rect l="l" t="t" r="r" b="b"/>
            <a:pathLst>
              <a:path w="3124199" h="523874">
                <a:moveTo>
                  <a:pt x="0" y="0"/>
                </a:moveTo>
                <a:lnTo>
                  <a:pt x="3124199" y="0"/>
                </a:lnTo>
                <a:lnTo>
                  <a:pt x="3124199" y="295256"/>
                </a:lnTo>
                <a:cubicBezTo>
                  <a:pt x="3124199" y="421518"/>
                  <a:pt x="3021843" y="523874"/>
                  <a:pt x="2895581" y="523874"/>
                </a:cubicBezTo>
                <a:lnTo>
                  <a:pt x="228618" y="523874"/>
                </a:lnTo>
                <a:cubicBezTo>
                  <a:pt x="102356" y="523874"/>
                  <a:pt x="0" y="421518"/>
                  <a:pt x="0" y="2952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4533900" y="3882046"/>
            <a:ext cx="3124199" cy="628044"/>
          </a:xfrm>
          <a:custGeom>
            <a:avLst/>
            <a:gdLst>
              <a:gd name="connsiteX0" fmla="*/ 0 w 3124199"/>
              <a:gd name="connsiteY0" fmla="*/ 0 h 523874"/>
              <a:gd name="connsiteX1" fmla="*/ 3124199 w 3124199"/>
              <a:gd name="connsiteY1" fmla="*/ 0 h 523874"/>
              <a:gd name="connsiteX2" fmla="*/ 3124199 w 3124199"/>
              <a:gd name="connsiteY2" fmla="*/ 295256 h 523874"/>
              <a:gd name="connsiteX3" fmla="*/ 2895581 w 3124199"/>
              <a:gd name="connsiteY3" fmla="*/ 523874 h 523874"/>
              <a:gd name="connsiteX4" fmla="*/ 228618 w 3124199"/>
              <a:gd name="connsiteY4" fmla="*/ 523874 h 523874"/>
              <a:gd name="connsiteX5" fmla="*/ 0 w 3124199"/>
              <a:gd name="connsiteY5" fmla="*/ 295256 h 523874"/>
              <a:gd name="connsiteX6" fmla="*/ 0 w 3124199"/>
              <a:gd name="connsiteY6" fmla="*/ 0 h 523874"/>
            </a:gdLst>
            <a:ahLst/>
            <a:cxnLst/>
            <a:rect l="l" t="t" r="r" b="b"/>
            <a:pathLst>
              <a:path w="3124199" h="523874">
                <a:moveTo>
                  <a:pt x="0" y="0"/>
                </a:moveTo>
                <a:lnTo>
                  <a:pt x="3124199" y="0"/>
                </a:lnTo>
                <a:lnTo>
                  <a:pt x="3124199" y="295256"/>
                </a:lnTo>
                <a:cubicBezTo>
                  <a:pt x="3124199" y="421518"/>
                  <a:pt x="3021843" y="523874"/>
                  <a:pt x="2895581" y="523874"/>
                </a:cubicBezTo>
                <a:lnTo>
                  <a:pt x="228618" y="523874"/>
                </a:lnTo>
                <a:cubicBezTo>
                  <a:pt x="102356" y="523874"/>
                  <a:pt x="0" y="421518"/>
                  <a:pt x="0" y="2952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7867650" y="3882046"/>
            <a:ext cx="3124199" cy="628044"/>
          </a:xfrm>
          <a:custGeom>
            <a:avLst/>
            <a:gdLst>
              <a:gd name="connsiteX0" fmla="*/ 0 w 3124199"/>
              <a:gd name="connsiteY0" fmla="*/ 0 h 523874"/>
              <a:gd name="connsiteX1" fmla="*/ 3124199 w 3124199"/>
              <a:gd name="connsiteY1" fmla="*/ 0 h 523874"/>
              <a:gd name="connsiteX2" fmla="*/ 3124199 w 3124199"/>
              <a:gd name="connsiteY2" fmla="*/ 295256 h 523874"/>
              <a:gd name="connsiteX3" fmla="*/ 2895581 w 3124199"/>
              <a:gd name="connsiteY3" fmla="*/ 523874 h 523874"/>
              <a:gd name="connsiteX4" fmla="*/ 228618 w 3124199"/>
              <a:gd name="connsiteY4" fmla="*/ 523874 h 523874"/>
              <a:gd name="connsiteX5" fmla="*/ 0 w 3124199"/>
              <a:gd name="connsiteY5" fmla="*/ 295256 h 523874"/>
              <a:gd name="connsiteX6" fmla="*/ 0 w 3124199"/>
              <a:gd name="connsiteY6" fmla="*/ 0 h 523874"/>
            </a:gdLst>
            <a:ahLst/>
            <a:cxnLst/>
            <a:rect l="l" t="t" r="r" b="b"/>
            <a:pathLst>
              <a:path w="3124199" h="523874">
                <a:moveTo>
                  <a:pt x="0" y="0"/>
                </a:moveTo>
                <a:lnTo>
                  <a:pt x="3124199" y="0"/>
                </a:lnTo>
                <a:lnTo>
                  <a:pt x="3124199" y="295256"/>
                </a:lnTo>
                <a:cubicBezTo>
                  <a:pt x="3124199" y="421518"/>
                  <a:pt x="3021843" y="523874"/>
                  <a:pt x="2895581" y="523874"/>
                </a:cubicBezTo>
                <a:lnTo>
                  <a:pt x="228618" y="523874"/>
                </a:lnTo>
                <a:cubicBezTo>
                  <a:pt x="102356" y="523874"/>
                  <a:pt x="0" y="421518"/>
                  <a:pt x="0" y="2952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342416" y="4042180"/>
            <a:ext cx="2839668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Strategic Planning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676165" y="4042180"/>
            <a:ext cx="2839668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Tactical Planning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009915" y="4042180"/>
            <a:ext cx="2839668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Operational Planning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322251" y="4634434"/>
            <a:ext cx="2880000" cy="13089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5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Strategic planning involves establishing long- term goals and identifying the actions needed to achieve them, providing a framework for decision- making and resource allocation.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656000" y="4634434"/>
            <a:ext cx="2880000" cy="13089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5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Tactical planning focuses on the short- term actions required to implement the strategic plan, detailing specific tasks and responsibilities to achieve outlined goals.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989750" y="4634434"/>
            <a:ext cx="2880000" cy="13089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5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Operational planning translates strategic and tactical plans into day- to- day operations, ensuring that the organization runs smoothly and efficiently toward achieving overall objectives.</a:t>
            </a:r>
            <a:endParaRPr kumimoji="1" lang="zh-CN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/>
          </a:blip>
          <a:srcRect l="804" t="29668" r="67802" b="36898"/>
          <a:stretch>
            <a:fillRect/>
          </a:stretch>
        </p:blipFill>
        <p:spPr>
          <a:xfrm>
            <a:off x="4533902" y="1662722"/>
            <a:ext cx="3124199" cy="2219327"/>
          </a:xfrm>
          <a:custGeom>
            <a:avLst/>
            <a:gdLst/>
            <a:ahLst/>
            <a:cxnLst/>
            <a:rect l="l" t="t" r="r" b="b"/>
            <a:pathLst>
              <a:path w="3124199" h="2219327">
                <a:moveTo>
                  <a:pt x="228618" y="0"/>
                </a:moveTo>
                <a:lnTo>
                  <a:pt x="2895581" y="0"/>
                </a:lnTo>
                <a:cubicBezTo>
                  <a:pt x="3021843" y="0"/>
                  <a:pt x="3124199" y="102356"/>
                  <a:pt x="3124199" y="228618"/>
                </a:cubicBezTo>
                <a:lnTo>
                  <a:pt x="3124199" y="2219327"/>
                </a:lnTo>
                <a:lnTo>
                  <a:pt x="0" y="2219327"/>
                </a:lnTo>
                <a:lnTo>
                  <a:pt x="0" y="228618"/>
                </a:lnTo>
                <a:cubicBezTo>
                  <a:pt x="0" y="102356"/>
                  <a:pt x="102356" y="0"/>
                  <a:pt x="22861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/>
          </a:blip>
          <a:srcRect l="804" t="29668" r="67802" b="36898"/>
          <a:stretch>
            <a:fillRect/>
          </a:stretch>
        </p:blipFill>
        <p:spPr>
          <a:xfrm>
            <a:off x="7867652" y="1662722"/>
            <a:ext cx="3124199" cy="2219327"/>
          </a:xfrm>
          <a:custGeom>
            <a:avLst/>
            <a:gdLst/>
            <a:ahLst/>
            <a:cxnLst/>
            <a:rect l="l" t="t" r="r" b="b"/>
            <a:pathLst>
              <a:path w="3124199" h="2219327">
                <a:moveTo>
                  <a:pt x="228618" y="0"/>
                </a:moveTo>
                <a:lnTo>
                  <a:pt x="2895581" y="0"/>
                </a:lnTo>
                <a:cubicBezTo>
                  <a:pt x="3021843" y="0"/>
                  <a:pt x="3124199" y="102356"/>
                  <a:pt x="3124199" y="228618"/>
                </a:cubicBezTo>
                <a:lnTo>
                  <a:pt x="3124199" y="2219327"/>
                </a:lnTo>
                <a:lnTo>
                  <a:pt x="0" y="2219327"/>
                </a:lnTo>
                <a:lnTo>
                  <a:pt x="0" y="228618"/>
                </a:lnTo>
                <a:cubicBezTo>
                  <a:pt x="0" y="102356"/>
                  <a:pt x="102356" y="0"/>
                  <a:pt x="22861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/>
          </a:blip>
          <a:srcRect l="804" t="29668" r="67802" b="36898"/>
          <a:stretch>
            <a:fillRect/>
          </a:stretch>
        </p:blipFill>
        <p:spPr>
          <a:xfrm>
            <a:off x="1187452" y="1662722"/>
            <a:ext cx="3124199" cy="2219327"/>
          </a:xfrm>
          <a:custGeom>
            <a:avLst/>
            <a:gdLst/>
            <a:ahLst/>
            <a:cxnLst/>
            <a:rect l="l" t="t" r="r" b="b"/>
            <a:pathLst>
              <a:path w="3124199" h="2219327">
                <a:moveTo>
                  <a:pt x="228618" y="0"/>
                </a:moveTo>
                <a:lnTo>
                  <a:pt x="2895581" y="0"/>
                </a:lnTo>
                <a:cubicBezTo>
                  <a:pt x="3021843" y="0"/>
                  <a:pt x="3124199" y="102356"/>
                  <a:pt x="3124199" y="228618"/>
                </a:cubicBezTo>
                <a:lnTo>
                  <a:pt x="3124199" y="2219327"/>
                </a:lnTo>
                <a:lnTo>
                  <a:pt x="0" y="2219327"/>
                </a:lnTo>
                <a:lnTo>
                  <a:pt x="0" y="228618"/>
                </a:lnTo>
                <a:cubicBezTo>
                  <a:pt x="0" y="102356"/>
                  <a:pt x="102356" y="0"/>
                  <a:pt x="22861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Types of Planning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360000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ahLst/>
            <a:cxnLst/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33992" y="404448"/>
            <a:ext cx="2695866" cy="281141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15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cxnSp>
        <p:nvCxnSpPr>
          <p:cNvPr id="3" name="标题 1"/>
          <p:cNvCxnSpPr/>
          <p:nvPr/>
        </p:nvCxnSpPr>
        <p:spPr>
          <a:xfrm>
            <a:off x="633992" y="3372602"/>
            <a:ext cx="1047750" cy="0"/>
          </a:xfrm>
          <a:prstGeom prst="line">
            <a:avLst/>
          </a:prstGeom>
          <a:noFill/>
          <a:ln w="41910" cap="sq">
            <a:solidFill>
              <a:schemeClr val="accent1"/>
            </a:solidFill>
            <a:miter/>
          </a:ln>
        </p:spPr>
      </p:cxnSp>
      <p:sp>
        <p:nvSpPr>
          <p:cNvPr id="4" name="标题 1"/>
          <p:cNvSpPr txBox="1"/>
          <p:nvPr/>
        </p:nvSpPr>
        <p:spPr>
          <a:xfrm>
            <a:off x="633992" y="3595914"/>
            <a:ext cx="4660900" cy="20967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177C7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Organizing</a:t>
            </a:r>
            <a:endParaRPr kumimoji="1"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8798111" y="-648929"/>
            <a:ext cx="316395" cy="661490"/>
          </a:xfrm>
          <a:custGeom>
            <a:avLst/>
            <a:gdLst/>
            <a:ahLst/>
            <a:cxnLst/>
            <a:rect l="l" t="t" r="r" b="b"/>
            <a:pathLst>
              <a:path w="316395" h="661490">
                <a:moveTo>
                  <a:pt x="119340" y="0"/>
                </a:moveTo>
                <a:lnTo>
                  <a:pt x="316395" y="0"/>
                </a:lnTo>
                <a:lnTo>
                  <a:pt x="197055" y="661490"/>
                </a:lnTo>
                <a:lnTo>
                  <a:pt x="0" y="661490"/>
                </a:lnTo>
                <a:lnTo>
                  <a:pt x="11934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1098857" y="-648929"/>
            <a:ext cx="316396" cy="661490"/>
          </a:xfrm>
          <a:custGeom>
            <a:avLst/>
            <a:gdLst/>
            <a:ahLst/>
            <a:cxnLst/>
            <a:rect l="l" t="t" r="r" b="b"/>
            <a:pathLst>
              <a:path w="316396" h="661490">
                <a:moveTo>
                  <a:pt x="119341" y="0"/>
                </a:moveTo>
                <a:lnTo>
                  <a:pt x="316396" y="0"/>
                </a:lnTo>
                <a:lnTo>
                  <a:pt x="197055" y="661490"/>
                </a:lnTo>
                <a:lnTo>
                  <a:pt x="0" y="661490"/>
                </a:lnTo>
                <a:lnTo>
                  <a:pt x="119341" y="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5518572" y="1"/>
            <a:ext cx="8058424" cy="6858000"/>
            <a:chOff x="5518572" y="1"/>
            <a:chExt cx="805842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>
              <a:off x="5518572" y="1"/>
              <a:ext cx="3279538" cy="6858000"/>
            </a:xfrm>
            <a:custGeom>
              <a:avLst/>
              <a:gdLst/>
              <a:ahLst/>
              <a:cxnLst/>
              <a:rect l="l" t="t" r="r" b="b"/>
              <a:pathLst>
                <a:path w="3279538" h="6858000">
                  <a:moveTo>
                    <a:pt x="1396011" y="0"/>
                  </a:moveTo>
                  <a:lnTo>
                    <a:pt x="3279538" y="0"/>
                  </a:lnTo>
                  <a:lnTo>
                    <a:pt x="2046805" y="6858000"/>
                  </a:lnTo>
                  <a:lnTo>
                    <a:pt x="0" y="6858000"/>
                  </a:lnTo>
                  <a:lnTo>
                    <a:pt x="1396011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>
              <a:off x="7762433" y="1"/>
              <a:ext cx="3336425" cy="6858000"/>
            </a:xfrm>
            <a:custGeom>
              <a:avLst/>
              <a:gdLst/>
              <a:ahLst/>
              <a:cxnLst/>
              <a:rect l="l" t="t" r="r" b="b"/>
              <a:pathLst>
                <a:path w="3336425" h="6858000">
                  <a:moveTo>
                    <a:pt x="1232733" y="0"/>
                  </a:moveTo>
                  <a:lnTo>
                    <a:pt x="3336425" y="0"/>
                  </a:lnTo>
                  <a:lnTo>
                    <a:pt x="2103693" y="6858000"/>
                  </a:lnTo>
                  <a:lnTo>
                    <a:pt x="0" y="6858000"/>
                  </a:lnTo>
                  <a:lnTo>
                    <a:pt x="1232733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>
              <a:off x="10063181" y="1"/>
              <a:ext cx="3513815" cy="6858000"/>
            </a:xfrm>
            <a:custGeom>
              <a:avLst/>
              <a:gdLst/>
              <a:ahLst/>
              <a:cxnLst/>
              <a:rect l="l" t="t" r="r" b="b"/>
              <a:pathLst>
                <a:path w="3513815" h="6858000">
                  <a:moveTo>
                    <a:pt x="1232732" y="0"/>
                  </a:moveTo>
                  <a:lnTo>
                    <a:pt x="3513815" y="0"/>
                  </a:lnTo>
                  <a:lnTo>
                    <a:pt x="2281083" y="6858000"/>
                  </a:lnTo>
                  <a:lnTo>
                    <a:pt x="0" y="6858000"/>
                  </a:lnTo>
                  <a:lnTo>
                    <a:pt x="1232732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7374196" y="6845440"/>
            <a:ext cx="388237" cy="1059695"/>
          </a:xfrm>
          <a:custGeom>
            <a:avLst/>
            <a:gdLst/>
            <a:ahLst/>
            <a:cxnLst/>
            <a:rect l="l" t="t" r="r" b="b"/>
            <a:pathLst>
              <a:path w="388237" h="1059695">
                <a:moveTo>
                  <a:pt x="191182" y="0"/>
                </a:moveTo>
                <a:lnTo>
                  <a:pt x="388237" y="0"/>
                </a:lnTo>
                <a:lnTo>
                  <a:pt x="197055" y="1059695"/>
                </a:lnTo>
                <a:lnTo>
                  <a:pt x="0" y="1059695"/>
                </a:lnTo>
                <a:lnTo>
                  <a:pt x="191182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9674944" y="6845440"/>
            <a:ext cx="388237" cy="1059695"/>
          </a:xfrm>
          <a:custGeom>
            <a:avLst/>
            <a:gdLst/>
            <a:ahLst/>
            <a:cxnLst/>
            <a:rect l="l" t="t" r="r" b="b"/>
            <a:pathLst>
              <a:path w="388237" h="1059695">
                <a:moveTo>
                  <a:pt x="191182" y="0"/>
                </a:moveTo>
                <a:lnTo>
                  <a:pt x="388237" y="0"/>
                </a:lnTo>
                <a:lnTo>
                  <a:pt x="197055" y="1059695"/>
                </a:lnTo>
                <a:lnTo>
                  <a:pt x="0" y="1059695"/>
                </a:lnTo>
                <a:lnTo>
                  <a:pt x="191182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2153082" y="6845440"/>
            <a:ext cx="388237" cy="1059695"/>
          </a:xfrm>
          <a:custGeom>
            <a:avLst/>
            <a:gdLst/>
            <a:ahLst/>
            <a:cxnLst/>
            <a:rect l="l" t="t" r="r" b="b"/>
            <a:pathLst>
              <a:path w="388237" h="1059695">
                <a:moveTo>
                  <a:pt x="191182" y="0"/>
                </a:moveTo>
                <a:lnTo>
                  <a:pt x="388237" y="0"/>
                </a:lnTo>
                <a:lnTo>
                  <a:pt x="197055" y="1059695"/>
                </a:lnTo>
                <a:lnTo>
                  <a:pt x="0" y="1059695"/>
                </a:lnTo>
                <a:lnTo>
                  <a:pt x="191182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>
            <a:off x="4818302" y="5177518"/>
            <a:ext cx="1544398" cy="2838450"/>
          </a:xfrm>
          <a:prstGeom prst="parallelogram">
            <a:avLst>
              <a:gd name="adj" fmla="val 37873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1146733" y="1008034"/>
            <a:ext cx="537267" cy="390488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1552120">
            <a:off x="9779826" y="1250307"/>
            <a:ext cx="518413" cy="277418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552120">
            <a:off x="1880098" y="3052387"/>
            <a:ext cx="518413" cy="277418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846514" y="1383009"/>
            <a:ext cx="8486273" cy="1814094"/>
          </a:xfrm>
          <a:prstGeom prst="parallelogram">
            <a:avLst>
              <a:gd name="adj" fmla="val 25651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433058" y="2043658"/>
            <a:ext cx="7440858" cy="105950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 hierarchical organization structure features multiple levels of authority, creating a clear chain of command. This model can provide stability and clarity in roles but may hinder communication across levels.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433058" y="1626921"/>
            <a:ext cx="7440858" cy="36217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177C7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Hierarchical Organization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552120">
            <a:off x="9779826" y="3760093"/>
            <a:ext cx="518413" cy="277418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1552120">
            <a:off x="1880098" y="5562173"/>
            <a:ext cx="518413" cy="277418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846514" y="3892795"/>
            <a:ext cx="8486273" cy="1814094"/>
          </a:xfrm>
          <a:prstGeom prst="parallelogram">
            <a:avLst>
              <a:gd name="adj" fmla="val 25651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2433058" y="4553444"/>
            <a:ext cx="7440858" cy="105950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 flat organization reduces layers of management to encourage open communication and collaboration. This structure fosters innovation and responsiveness but can challenge scalability as the organization grows.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2433058" y="4136707"/>
            <a:ext cx="7440858" cy="36217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177C7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Flat Organization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Organizational Structure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360000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ahLst/>
            <a:cxnLst/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60400" y="2324674"/>
            <a:ext cx="720001" cy="720000"/>
          </a:xfrm>
          <a:prstGeom prst="ellipse">
            <a:avLst/>
          </a:prstGeom>
          <a:gradFill>
            <a:gsLst>
              <a:gs pos="6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  <a:effectLst>
            <a:outerShdw blurRad="190500" dist="101600" dir="270000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433751" y="2324674"/>
            <a:ext cx="720001" cy="720000"/>
          </a:xfrm>
          <a:prstGeom prst="ellipse">
            <a:avLst/>
          </a:prstGeom>
          <a:gradFill>
            <a:gsLst>
              <a:gs pos="6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  <a:effectLst>
            <a:outerShdw blurRad="190500" dist="101600" dir="270000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569549" y="2957457"/>
            <a:ext cx="4176000" cy="20412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Delegation empowers employees by granting them responsibility and authority, enhancing their skills and confidence. It fosters a culture of trust and drives engagement among team members.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569549" y="2286048"/>
            <a:ext cx="4176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Empowering Employees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342900" y="2957459"/>
            <a:ext cx="4176000" cy="20412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Effective delegation helps managers distribute tasks more evenly, reducing personal workload while ensuring that team members are utilized according to their strengths, ultimately improving overall productivity.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342900" y="2286049"/>
            <a:ext cx="4176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Managing Workloads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58400" y="2550677"/>
            <a:ext cx="324000" cy="267994"/>
          </a:xfrm>
          <a:custGeom>
            <a:avLst/>
            <a:gdLst>
              <a:gd name="connsiteX0" fmla="*/ 114387 w 870468"/>
              <a:gd name="connsiteY0" fmla="*/ 394297 h 720000"/>
              <a:gd name="connsiteX1" fmla="*/ 125598 w 870468"/>
              <a:gd name="connsiteY1" fmla="*/ 421319 h 720000"/>
              <a:gd name="connsiteX2" fmla="*/ 153878 w 870468"/>
              <a:gd name="connsiteY2" fmla="*/ 433051 h 720000"/>
              <a:gd name="connsiteX3" fmla="*/ 449972 w 870468"/>
              <a:gd name="connsiteY3" fmla="*/ 433051 h 720000"/>
              <a:gd name="connsiteX4" fmla="*/ 478295 w 870468"/>
              <a:gd name="connsiteY4" fmla="*/ 421319 h 720000"/>
              <a:gd name="connsiteX5" fmla="*/ 489465 w 870468"/>
              <a:gd name="connsiteY5" fmla="*/ 394297 h 720000"/>
              <a:gd name="connsiteX6" fmla="*/ 116266 w 870468"/>
              <a:gd name="connsiteY6" fmla="*/ 68594 h 720000"/>
              <a:gd name="connsiteX7" fmla="*/ 68708 w 870468"/>
              <a:gd name="connsiteY7" fmla="*/ 116152 h 720000"/>
              <a:gd name="connsiteX8" fmla="*/ 68708 w 870468"/>
              <a:gd name="connsiteY8" fmla="*/ 241561 h 720000"/>
              <a:gd name="connsiteX9" fmla="*/ 801875 w 870468"/>
              <a:gd name="connsiteY9" fmla="*/ 241561 h 720000"/>
              <a:gd name="connsiteX10" fmla="*/ 801875 w 870468"/>
              <a:gd name="connsiteY10" fmla="*/ 116152 h 720000"/>
              <a:gd name="connsiteX11" fmla="*/ 754317 w 870468"/>
              <a:gd name="connsiteY11" fmla="*/ 68594 h 720000"/>
              <a:gd name="connsiteX12" fmla="*/ 598821 w 870468"/>
              <a:gd name="connsiteY12" fmla="*/ 68594 h 720000"/>
              <a:gd name="connsiteX13" fmla="*/ 116266 w 870468"/>
              <a:gd name="connsiteY13" fmla="*/ 0 h 720000"/>
              <a:gd name="connsiteX14" fmla="*/ 598821 w 870468"/>
              <a:gd name="connsiteY14" fmla="*/ 0 h 720000"/>
              <a:gd name="connsiteX15" fmla="*/ 754317 w 870468"/>
              <a:gd name="connsiteY15" fmla="*/ 0 h 720000"/>
              <a:gd name="connsiteX16" fmla="*/ 870468 w 870468"/>
              <a:gd name="connsiteY16" fmla="*/ 116152 h 720000"/>
              <a:gd name="connsiteX17" fmla="*/ 870468 w 870468"/>
              <a:gd name="connsiteY17" fmla="*/ 360001 h 720000"/>
              <a:gd name="connsiteX18" fmla="*/ 870468 w 870468"/>
              <a:gd name="connsiteY18" fmla="*/ 603736 h 720000"/>
              <a:gd name="connsiteX19" fmla="*/ 754317 w 870468"/>
              <a:gd name="connsiteY19" fmla="*/ 720000 h 720000"/>
              <a:gd name="connsiteX20" fmla="*/ 598821 w 870468"/>
              <a:gd name="connsiteY20" fmla="*/ 720000 h 720000"/>
              <a:gd name="connsiteX21" fmla="*/ 116266 w 870468"/>
              <a:gd name="connsiteY21" fmla="*/ 720000 h 720000"/>
              <a:gd name="connsiteX22" fmla="*/ 115 w 870468"/>
              <a:gd name="connsiteY22" fmla="*/ 603850 h 720000"/>
              <a:gd name="connsiteX23" fmla="*/ 115 w 870468"/>
              <a:gd name="connsiteY23" fmla="*/ 360279 h 720000"/>
              <a:gd name="connsiteX24" fmla="*/ 0 w 870468"/>
              <a:gd name="connsiteY24" fmla="*/ 360001 h 720000"/>
              <a:gd name="connsiteX25" fmla="*/ 115 w 870468"/>
              <a:gd name="connsiteY25" fmla="*/ 359723 h 720000"/>
              <a:gd name="connsiteX26" fmla="*/ 115 w 870468"/>
              <a:gd name="connsiteY26" fmla="*/ 116152 h 720000"/>
              <a:gd name="connsiteX27" fmla="*/ 116266 w 870468"/>
              <a:gd name="connsiteY27" fmla="*/ 0 h 720000"/>
            </a:gdLst>
            <a:ahLst/>
            <a:cxnLst/>
            <a:rect l="l" t="t" r="r" b="b"/>
            <a:pathLst>
              <a:path w="870468" h="720000">
                <a:moveTo>
                  <a:pt x="114387" y="394297"/>
                </a:moveTo>
                <a:lnTo>
                  <a:pt x="125598" y="421319"/>
                </a:lnTo>
                <a:cubicBezTo>
                  <a:pt x="132843" y="428564"/>
                  <a:pt x="142846" y="433051"/>
                  <a:pt x="153878" y="433051"/>
                </a:cubicBezTo>
                <a:lnTo>
                  <a:pt x="449972" y="433051"/>
                </a:lnTo>
                <a:cubicBezTo>
                  <a:pt x="461061" y="433051"/>
                  <a:pt x="471064" y="428564"/>
                  <a:pt x="478295" y="421319"/>
                </a:cubicBezTo>
                <a:lnTo>
                  <a:pt x="489465" y="394297"/>
                </a:lnTo>
                <a:close/>
                <a:moveTo>
                  <a:pt x="116266" y="68594"/>
                </a:moveTo>
                <a:cubicBezTo>
                  <a:pt x="89972" y="68594"/>
                  <a:pt x="68708" y="89972"/>
                  <a:pt x="68708" y="116152"/>
                </a:cubicBezTo>
                <a:lnTo>
                  <a:pt x="68708" y="241561"/>
                </a:lnTo>
                <a:lnTo>
                  <a:pt x="801875" y="241561"/>
                </a:lnTo>
                <a:lnTo>
                  <a:pt x="801875" y="116152"/>
                </a:lnTo>
                <a:cubicBezTo>
                  <a:pt x="801875" y="89858"/>
                  <a:pt x="780497" y="68594"/>
                  <a:pt x="754317" y="68594"/>
                </a:cubicBezTo>
                <a:lnTo>
                  <a:pt x="598821" y="68594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2"/>
                </a:cubicBezTo>
                <a:lnTo>
                  <a:pt x="870468" y="360001"/>
                </a:lnTo>
                <a:lnTo>
                  <a:pt x="870468" y="603736"/>
                </a:lnTo>
                <a:cubicBezTo>
                  <a:pt x="870468" y="667870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70"/>
                  <a:pt x="115" y="603850"/>
                </a:cubicBezTo>
                <a:lnTo>
                  <a:pt x="115" y="360279"/>
                </a:lnTo>
                <a:lnTo>
                  <a:pt x="0" y="360001"/>
                </a:lnTo>
                <a:lnTo>
                  <a:pt x="115" y="359723"/>
                </a:lnTo>
                <a:lnTo>
                  <a:pt x="115" y="116152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651899" y="2522674"/>
            <a:ext cx="283704" cy="324000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ahLst/>
            <a:cxnLst/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Role of Delegation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360000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ahLst/>
            <a:cxnLst/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177C77"/>
      </a:accent1>
      <a:accent2>
        <a:srgbClr val="299D90"/>
      </a:accent2>
      <a:accent3>
        <a:srgbClr val="30C3B1"/>
      </a:accent3>
      <a:accent4>
        <a:srgbClr val="91E7DE"/>
      </a:accent4>
      <a:accent5>
        <a:srgbClr val="B4F0E6"/>
      </a:accent5>
      <a:accent6>
        <a:srgbClr val="D9D9D9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Widescreen</PresentationFormat>
  <Paragraphs>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Poppins</vt:lpstr>
      <vt:lpstr>Aptos</vt:lpstr>
      <vt:lpstr>Barlow Condensed Medium</vt:lpstr>
      <vt:lpstr>Archivo</vt:lpstr>
      <vt:lpstr>poppins-bold</vt:lpstr>
      <vt:lpstr>Arial</vt:lpstr>
      <vt:lpstr>Office 主题​​</vt:lpstr>
      <vt:lpstr>Pre-requisite MBAHM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Mehrunishah Begum Bt Vps Bathusha Hamid</dc:creator>
  <cp:lastModifiedBy>Mehrunishah Begum Bt Vps Bathusha Hamid</cp:lastModifiedBy>
  <cp:revision>1</cp:revision>
  <dcterms:modified xsi:type="dcterms:W3CDTF">2025-07-24T03:04:06Z</dcterms:modified>
</cp:coreProperties>
</file>