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Poppins" panose="00000500000000000000" pitchFamily="2" charset="0"/>
      <p:regular r:id="rId14"/>
      <p:bold r:id="rId15"/>
    </p:embeddedFont>
    <p:embeddedFont>
      <p:font typeface="poppins-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" y="1706603"/>
            <a:ext cx="9360000" cy="2219938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52966" y="1893243"/>
            <a:ext cx="8175427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3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Challenges for Management in the Global Environment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004554" y="1916572"/>
            <a:ext cx="95250" cy="1800000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859877" y="4726706"/>
            <a:ext cx="640080" cy="141316"/>
          </a:xfrm>
          <a:custGeom>
            <a:avLst/>
            <a:gdLst>
              <a:gd name="connsiteX0" fmla="*/ 0 w 2346960"/>
              <a:gd name="connsiteY0" fmla="*/ 518160 h 518160"/>
              <a:gd name="connsiteX1" fmla="*/ 2346960 w 2346960"/>
              <a:gd name="connsiteY1" fmla="*/ 518160 h 518160"/>
              <a:gd name="connsiteX2" fmla="*/ 1828800 w 2346960"/>
              <a:gd name="connsiteY2" fmla="*/ 0 h 518160"/>
            </a:gdLst>
            <a:ahLst/>
            <a:cxnLst/>
            <a:rect l="l" t="t" r="r" b="b"/>
            <a:pathLst>
              <a:path w="2346960" h="518160">
                <a:moveTo>
                  <a:pt x="0" y="518160"/>
                </a:moveTo>
                <a:lnTo>
                  <a:pt x="2346960" y="518160"/>
                </a:lnTo>
                <a:lnTo>
                  <a:pt x="1828800" y="0"/>
                </a:lnTo>
              </a:path>
            </a:pathLst>
          </a:custGeom>
          <a:noFill/>
          <a:ln w="1905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1554900"/>
            <a:ext cx="4870807" cy="4588775"/>
          </a:xfrm>
          <a:custGeom>
            <a:avLst/>
            <a:gdLst>
              <a:gd name="connsiteX0" fmla="*/ 511200 w 4870807"/>
              <a:gd name="connsiteY0" fmla="*/ 0 h 4588775"/>
              <a:gd name="connsiteX1" fmla="*/ 4870807 w 4870807"/>
              <a:gd name="connsiteY1" fmla="*/ 0 h 4588775"/>
              <a:gd name="connsiteX2" fmla="*/ 4870807 w 4870807"/>
              <a:gd name="connsiteY2" fmla="*/ 494880 h 4588775"/>
              <a:gd name="connsiteX3" fmla="*/ 4870807 w 4870807"/>
              <a:gd name="connsiteY3" fmla="*/ 511200 h 4588775"/>
              <a:gd name="connsiteX4" fmla="*/ 4870807 w 4870807"/>
              <a:gd name="connsiteY4" fmla="*/ 3566375 h 4588775"/>
              <a:gd name="connsiteX5" fmla="*/ 4870807 w 4870807"/>
              <a:gd name="connsiteY5" fmla="*/ 4077575 h 4588775"/>
              <a:gd name="connsiteX6" fmla="*/ 4870807 w 4870807"/>
              <a:gd name="connsiteY6" fmla="*/ 4106760 h 4588775"/>
              <a:gd name="connsiteX7" fmla="*/ 4867865 w 4870807"/>
              <a:gd name="connsiteY7" fmla="*/ 4106760 h 4588775"/>
              <a:gd name="connsiteX8" fmla="*/ 4860421 w 4870807"/>
              <a:gd name="connsiteY8" fmla="*/ 4180600 h 4588775"/>
              <a:gd name="connsiteX9" fmla="*/ 4359607 w 4870807"/>
              <a:gd name="connsiteY9" fmla="*/ 4588775 h 4588775"/>
              <a:gd name="connsiteX10" fmla="*/ 0 w 4870807"/>
              <a:gd name="connsiteY10" fmla="*/ 4588774 h 4588775"/>
              <a:gd name="connsiteX11" fmla="*/ 0 w 4870807"/>
              <a:gd name="connsiteY11" fmla="*/ 4106760 h 4588775"/>
              <a:gd name="connsiteX12" fmla="*/ 0 w 4870807"/>
              <a:gd name="connsiteY12" fmla="*/ 4077575 h 4588775"/>
              <a:gd name="connsiteX13" fmla="*/ 0 w 4870807"/>
              <a:gd name="connsiteY13" fmla="*/ 1022399 h 4588775"/>
              <a:gd name="connsiteX14" fmla="*/ 0 w 4870807"/>
              <a:gd name="connsiteY14" fmla="*/ 511200 h 4588775"/>
              <a:gd name="connsiteX15" fmla="*/ 0 w 4870807"/>
              <a:gd name="connsiteY15" fmla="*/ 494880 h 4588775"/>
              <a:gd name="connsiteX16" fmla="*/ 1646 w 4870807"/>
              <a:gd name="connsiteY16" fmla="*/ 494880 h 4588775"/>
              <a:gd name="connsiteX17" fmla="*/ 10386 w 4870807"/>
              <a:gd name="connsiteY17" fmla="*/ 408175 h 4588775"/>
              <a:gd name="connsiteX18" fmla="*/ 511200 w 4870807"/>
              <a:gd name="connsiteY18" fmla="*/ 0 h 4588775"/>
            </a:gdLst>
            <a:ahLst/>
            <a:cxnLst/>
            <a:rect l="l" t="t" r="r" b="b"/>
            <a:pathLst>
              <a:path w="4870807" h="4588775">
                <a:moveTo>
                  <a:pt x="511200" y="0"/>
                </a:moveTo>
                <a:lnTo>
                  <a:pt x="4870807" y="0"/>
                </a:lnTo>
                <a:lnTo>
                  <a:pt x="4870807" y="494880"/>
                </a:lnTo>
                <a:lnTo>
                  <a:pt x="4870807" y="511200"/>
                </a:lnTo>
                <a:lnTo>
                  <a:pt x="4870807" y="3566375"/>
                </a:lnTo>
                <a:lnTo>
                  <a:pt x="4870807" y="4077575"/>
                </a:lnTo>
                <a:lnTo>
                  <a:pt x="4870807" y="4106760"/>
                </a:lnTo>
                <a:lnTo>
                  <a:pt x="4867865" y="4106760"/>
                </a:lnTo>
                <a:lnTo>
                  <a:pt x="4860421" y="4180600"/>
                </a:lnTo>
                <a:cubicBezTo>
                  <a:pt x="4812754" y="4413545"/>
                  <a:pt x="4606644" y="4588775"/>
                  <a:pt x="4359607" y="4588775"/>
                </a:cubicBezTo>
                <a:lnTo>
                  <a:pt x="0" y="4588774"/>
                </a:lnTo>
                <a:lnTo>
                  <a:pt x="0" y="4106760"/>
                </a:lnTo>
                <a:lnTo>
                  <a:pt x="0" y="4077575"/>
                </a:lnTo>
                <a:lnTo>
                  <a:pt x="0" y="1022399"/>
                </a:lnTo>
                <a:lnTo>
                  <a:pt x="0" y="511200"/>
                </a:lnTo>
                <a:lnTo>
                  <a:pt x="0" y="494880"/>
                </a:lnTo>
                <a:lnTo>
                  <a:pt x="1646" y="494880"/>
                </a:lnTo>
                <a:lnTo>
                  <a:pt x="10386" y="408175"/>
                </a:lnTo>
                <a:cubicBezTo>
                  <a:pt x="58054" y="175230"/>
                  <a:pt x="264163" y="0"/>
                  <a:pt x="511200" y="0"/>
                </a:cubicBezTo>
                <a:close/>
              </a:path>
            </a:pathLst>
          </a:custGeom>
          <a:solidFill>
            <a:schemeClr val="bg1"/>
          </a:solidFill>
          <a:ln w="3810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857807" y="838287"/>
            <a:ext cx="5298514" cy="5187893"/>
          </a:xfrm>
          <a:custGeom>
            <a:avLst/>
            <a:gdLst>
              <a:gd name="connsiteX0" fmla="*/ 0 w 6381633"/>
              <a:gd name="connsiteY0" fmla="*/ 0 h 6248398"/>
              <a:gd name="connsiteX1" fmla="*/ 3286113 w 6381633"/>
              <a:gd name="connsiteY1" fmla="*/ 0 h 6248398"/>
              <a:gd name="connsiteX2" fmla="*/ 6381633 w 6381633"/>
              <a:gd name="connsiteY2" fmla="*/ 3124199 h 6248398"/>
              <a:gd name="connsiteX3" fmla="*/ 3286113 w 6381633"/>
              <a:gd name="connsiteY3" fmla="*/ 6248398 h 6248398"/>
              <a:gd name="connsiteX4" fmla="*/ 0 w 6381633"/>
              <a:gd name="connsiteY4" fmla="*/ 6248398 h 6248398"/>
              <a:gd name="connsiteX5" fmla="*/ 3095520 w 6381633"/>
              <a:gd name="connsiteY5" fmla="*/ 3124199 h 6248398"/>
            </a:gdLst>
            <a:ahLst/>
            <a:cxnLst/>
            <a:rect l="l" t="t" r="r" b="b"/>
            <a:pathLst>
              <a:path w="6381633" h="6248398">
                <a:moveTo>
                  <a:pt x="0" y="0"/>
                </a:moveTo>
                <a:lnTo>
                  <a:pt x="3286113" y="0"/>
                </a:lnTo>
                <a:lnTo>
                  <a:pt x="6381633" y="3124199"/>
                </a:lnTo>
                <a:lnTo>
                  <a:pt x="3286113" y="6248398"/>
                </a:lnTo>
                <a:lnTo>
                  <a:pt x="0" y="6248398"/>
                </a:lnTo>
                <a:lnTo>
                  <a:pt x="3095520" y="3124199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245499" y="0"/>
            <a:ext cx="6152696" cy="6896100"/>
          </a:xfrm>
          <a:custGeom>
            <a:avLst/>
            <a:gdLst>
              <a:gd name="connsiteX0" fmla="*/ 0 w 7410426"/>
              <a:gd name="connsiteY0" fmla="*/ 0 h 8305796"/>
              <a:gd name="connsiteX1" fmla="*/ 3295650 w 7410426"/>
              <a:gd name="connsiteY1" fmla="*/ 0 h 8305796"/>
              <a:gd name="connsiteX2" fmla="*/ 7410426 w 7410426"/>
              <a:gd name="connsiteY2" fmla="*/ 4152898 h 8305796"/>
              <a:gd name="connsiteX3" fmla="*/ 3295650 w 7410426"/>
              <a:gd name="connsiteY3" fmla="*/ 8305796 h 8305796"/>
              <a:gd name="connsiteX4" fmla="*/ 0 w 7410426"/>
              <a:gd name="connsiteY4" fmla="*/ 8305796 h 8305796"/>
              <a:gd name="connsiteX5" fmla="*/ 4114776 w 7410426"/>
              <a:gd name="connsiteY5" fmla="*/ 4152898 h 8305796"/>
            </a:gdLst>
            <a:ahLst/>
            <a:cxnLst/>
            <a:rect l="l" t="t" r="r" b="b"/>
            <a:pathLst>
              <a:path w="7410426" h="8305796">
                <a:moveTo>
                  <a:pt x="0" y="0"/>
                </a:moveTo>
                <a:lnTo>
                  <a:pt x="3295650" y="0"/>
                </a:lnTo>
                <a:lnTo>
                  <a:pt x="7410426" y="4152898"/>
                </a:lnTo>
                <a:lnTo>
                  <a:pt x="3295650" y="8305796"/>
                </a:lnTo>
                <a:lnTo>
                  <a:pt x="0" y="8305796"/>
                </a:lnTo>
                <a:lnTo>
                  <a:pt x="4114776" y="4152898"/>
                </a:ln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008880" y="1554900"/>
            <a:ext cx="4870807" cy="4588775"/>
          </a:xfrm>
          <a:custGeom>
            <a:avLst/>
            <a:gdLst>
              <a:gd name="connsiteX0" fmla="*/ 511200 w 4870807"/>
              <a:gd name="connsiteY0" fmla="*/ 0 h 4588775"/>
              <a:gd name="connsiteX1" fmla="*/ 4870807 w 4870807"/>
              <a:gd name="connsiteY1" fmla="*/ 0 h 4588775"/>
              <a:gd name="connsiteX2" fmla="*/ 4870807 w 4870807"/>
              <a:gd name="connsiteY2" fmla="*/ 494880 h 4588775"/>
              <a:gd name="connsiteX3" fmla="*/ 4870807 w 4870807"/>
              <a:gd name="connsiteY3" fmla="*/ 511200 h 4588775"/>
              <a:gd name="connsiteX4" fmla="*/ 4870807 w 4870807"/>
              <a:gd name="connsiteY4" fmla="*/ 3566375 h 4588775"/>
              <a:gd name="connsiteX5" fmla="*/ 4870807 w 4870807"/>
              <a:gd name="connsiteY5" fmla="*/ 4077575 h 4588775"/>
              <a:gd name="connsiteX6" fmla="*/ 4870807 w 4870807"/>
              <a:gd name="connsiteY6" fmla="*/ 4106760 h 4588775"/>
              <a:gd name="connsiteX7" fmla="*/ 4867865 w 4870807"/>
              <a:gd name="connsiteY7" fmla="*/ 4106760 h 4588775"/>
              <a:gd name="connsiteX8" fmla="*/ 4860421 w 4870807"/>
              <a:gd name="connsiteY8" fmla="*/ 4180600 h 4588775"/>
              <a:gd name="connsiteX9" fmla="*/ 4359607 w 4870807"/>
              <a:gd name="connsiteY9" fmla="*/ 4588775 h 4588775"/>
              <a:gd name="connsiteX10" fmla="*/ 0 w 4870807"/>
              <a:gd name="connsiteY10" fmla="*/ 4588774 h 4588775"/>
              <a:gd name="connsiteX11" fmla="*/ 0 w 4870807"/>
              <a:gd name="connsiteY11" fmla="*/ 4106760 h 4588775"/>
              <a:gd name="connsiteX12" fmla="*/ 0 w 4870807"/>
              <a:gd name="connsiteY12" fmla="*/ 4077575 h 4588775"/>
              <a:gd name="connsiteX13" fmla="*/ 0 w 4870807"/>
              <a:gd name="connsiteY13" fmla="*/ 1022399 h 4588775"/>
              <a:gd name="connsiteX14" fmla="*/ 0 w 4870807"/>
              <a:gd name="connsiteY14" fmla="*/ 511200 h 4588775"/>
              <a:gd name="connsiteX15" fmla="*/ 0 w 4870807"/>
              <a:gd name="connsiteY15" fmla="*/ 494880 h 4588775"/>
              <a:gd name="connsiteX16" fmla="*/ 1646 w 4870807"/>
              <a:gd name="connsiteY16" fmla="*/ 494880 h 4588775"/>
              <a:gd name="connsiteX17" fmla="*/ 10386 w 4870807"/>
              <a:gd name="connsiteY17" fmla="*/ 408175 h 4588775"/>
              <a:gd name="connsiteX18" fmla="*/ 511200 w 4870807"/>
              <a:gd name="connsiteY18" fmla="*/ 0 h 4588775"/>
            </a:gdLst>
            <a:ahLst/>
            <a:cxnLst/>
            <a:rect l="l" t="t" r="r" b="b"/>
            <a:pathLst>
              <a:path w="4870807" h="4588775">
                <a:moveTo>
                  <a:pt x="511200" y="0"/>
                </a:moveTo>
                <a:lnTo>
                  <a:pt x="4870807" y="0"/>
                </a:lnTo>
                <a:lnTo>
                  <a:pt x="4870807" y="494880"/>
                </a:lnTo>
                <a:lnTo>
                  <a:pt x="4870807" y="511200"/>
                </a:lnTo>
                <a:lnTo>
                  <a:pt x="4870807" y="3566375"/>
                </a:lnTo>
                <a:lnTo>
                  <a:pt x="4870807" y="4077575"/>
                </a:lnTo>
                <a:lnTo>
                  <a:pt x="4870807" y="4106760"/>
                </a:lnTo>
                <a:lnTo>
                  <a:pt x="4867865" y="4106760"/>
                </a:lnTo>
                <a:lnTo>
                  <a:pt x="4860421" y="4180600"/>
                </a:lnTo>
                <a:cubicBezTo>
                  <a:pt x="4812754" y="4413545"/>
                  <a:pt x="4606644" y="4588775"/>
                  <a:pt x="4359607" y="4588775"/>
                </a:cubicBezTo>
                <a:lnTo>
                  <a:pt x="0" y="4588774"/>
                </a:lnTo>
                <a:lnTo>
                  <a:pt x="0" y="4106760"/>
                </a:lnTo>
                <a:lnTo>
                  <a:pt x="0" y="4077575"/>
                </a:lnTo>
                <a:lnTo>
                  <a:pt x="0" y="1022399"/>
                </a:lnTo>
                <a:lnTo>
                  <a:pt x="0" y="511200"/>
                </a:lnTo>
                <a:lnTo>
                  <a:pt x="0" y="494880"/>
                </a:lnTo>
                <a:lnTo>
                  <a:pt x="1646" y="494880"/>
                </a:lnTo>
                <a:lnTo>
                  <a:pt x="10386" y="408175"/>
                </a:lnTo>
                <a:cubicBezTo>
                  <a:pt x="58054" y="175230"/>
                  <a:pt x="264163" y="0"/>
                  <a:pt x="511200" y="0"/>
                </a:cubicBezTo>
                <a:close/>
              </a:path>
            </a:pathLst>
          </a:custGeom>
          <a:solidFill>
            <a:schemeClr val="bg1"/>
          </a:solidFill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13651" y="2222500"/>
            <a:ext cx="3657600" cy="4878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481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Compliance with International Laws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13651" y="2820071"/>
            <a:ext cx="3898900" cy="205673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Understanding the importance of adhering to international legal standards is essential for businesses operating in multiple countries to avoid legal repercussions and maintain a good reputation.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427160" y="2222500"/>
            <a:ext cx="3695700" cy="4878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306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Navigating Tariffs and Trade Agreements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427160" y="2820070"/>
            <a:ext cx="3924300" cy="205673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Navigating tariffs and trade agreements involves comprehension of economic policies, which can affect pricing strategies and market access, requiring businesses to adapt for optimal operations.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09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Understanding Different Regulatory Environments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680679" y="2665728"/>
            <a:ext cx="8817942" cy="10761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This section presents various examples of companies that successfully adapted their strategies and operations to comply with regulations in new markets, showcasing best practices and lessons learned.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693380" y="1321142"/>
            <a:ext cx="1598878" cy="804726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340890" y="1262107"/>
            <a:ext cx="947028" cy="9865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700000">
            <a:off x="3052804" y="1665085"/>
            <a:ext cx="116841" cy="11684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058660" y="1516384"/>
            <a:ext cx="447796" cy="41424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680678" y="2248675"/>
            <a:ext cx="8817942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Adapting to New Markets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680679" y="5057995"/>
            <a:ext cx="8817942" cy="10761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An exploration of effective strategies and tools organizations can implement to ensure compliance with varying regulations, ultimately minimizing risks and operational disruptions.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693380" y="3713409"/>
            <a:ext cx="1598878" cy="804726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340890" y="3654374"/>
            <a:ext cx="947028" cy="9865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>
            <a:off x="3052804" y="4057352"/>
            <a:ext cx="116841" cy="11684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058660" y="3891874"/>
            <a:ext cx="447796" cy="44779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680678" y="4640942"/>
            <a:ext cx="8817942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Solutions for Regulatory Compliance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Case Studies on Regulatory Issues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" y="1706603"/>
            <a:ext cx="9360000" cy="2219938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52966" y="1893243"/>
            <a:ext cx="8175427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3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004554" y="1916572"/>
            <a:ext cx="95250" cy="1800000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2985" y="4519958"/>
            <a:ext cx="4134663" cy="67798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Edited by Dr Mehrunishah Begum</a:t>
            </a:r>
            <a:endParaRPr kumimoji="1" lang="zh-CN" altLang="en-US" dirty="0"/>
          </a:p>
        </p:txBody>
      </p:sp>
      <p:sp>
        <p:nvSpPr>
          <p:cNvPr id="8" name="标题 1"/>
          <p:cNvSpPr txBox="1"/>
          <p:nvPr/>
        </p:nvSpPr>
        <p:spPr>
          <a:xfrm>
            <a:off x="4859877" y="4726706"/>
            <a:ext cx="640080" cy="141316"/>
          </a:xfrm>
          <a:custGeom>
            <a:avLst/>
            <a:gdLst>
              <a:gd name="connsiteX0" fmla="*/ 0 w 2346960"/>
              <a:gd name="connsiteY0" fmla="*/ 518160 h 518160"/>
              <a:gd name="connsiteX1" fmla="*/ 2346960 w 2346960"/>
              <a:gd name="connsiteY1" fmla="*/ 518160 h 518160"/>
              <a:gd name="connsiteX2" fmla="*/ 1828800 w 2346960"/>
              <a:gd name="connsiteY2" fmla="*/ 0 h 518160"/>
            </a:gdLst>
            <a:ahLst/>
            <a:cxnLst/>
            <a:rect l="l" t="t" r="r" b="b"/>
            <a:pathLst>
              <a:path w="2346960" h="518160">
                <a:moveTo>
                  <a:pt x="0" y="518160"/>
                </a:moveTo>
                <a:lnTo>
                  <a:pt x="2346960" y="518160"/>
                </a:lnTo>
                <a:lnTo>
                  <a:pt x="1828800" y="0"/>
                </a:lnTo>
              </a:path>
            </a:pathLst>
          </a:custGeom>
          <a:noFill/>
          <a:ln w="1905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913146" y="3350724"/>
            <a:ext cx="76027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Economic Factors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3473707" y="3354776"/>
            <a:ext cx="432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473707" y="2244372"/>
            <a:ext cx="432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916200" y="2240320"/>
            <a:ext cx="76027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Cultural Differences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>
            <a:off x="669725" y="440543"/>
            <a:ext cx="2520000" cy="2520000"/>
          </a:xfrm>
          <a:prstGeom prst="teardrop">
            <a:avLst/>
          </a:prstGeom>
          <a:solidFill>
            <a:schemeClr val="accent1"/>
          </a:solidFill>
          <a:ln w="462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58682" y="1312602"/>
            <a:ext cx="2331043" cy="55399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flipH="1">
            <a:off x="845207" y="1937909"/>
            <a:ext cx="2727886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>
            <a:off x="3913146" y="4461128"/>
            <a:ext cx="76027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Regulatory Challenges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473707" y="4465180"/>
            <a:ext cx="432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3340608"/>
          </a:xfrm>
          <a:custGeom>
            <a:avLst/>
            <a:gdLst/>
            <a:ahLst/>
            <a:cxnLst/>
            <a:rect l="l" t="t" r="r" b="b"/>
            <a:pathLst>
              <a:path w="12192000" h="3340608">
                <a:moveTo>
                  <a:pt x="0" y="0"/>
                </a:moveTo>
                <a:lnTo>
                  <a:pt x="12192000" y="0"/>
                </a:lnTo>
                <a:lnTo>
                  <a:pt x="12192000" y="3340608"/>
                </a:lnTo>
                <a:lnTo>
                  <a:pt x="0" y="334060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660400" y="1028700"/>
            <a:ext cx="2674471" cy="5894614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1350546"/>
            <a:ext cx="2674470" cy="370085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798849" y="4326673"/>
            <a:ext cx="7720051" cy="19090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Cultural Differences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31400" y="1034200"/>
            <a:ext cx="1592053" cy="197700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2582535" y="383010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4558346" y="131564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02900" y="1130300"/>
            <a:ext cx="216000" cy="216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318346" y="1315640"/>
            <a:ext cx="3240000" cy="2304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626013" y="3830100"/>
            <a:ext cx="3240000" cy="2304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77987" y="5571798"/>
            <a:ext cx="648000" cy="648000"/>
          </a:xfrm>
          <a:prstGeom prst="rect">
            <a:avLst/>
          </a:prstGeom>
          <a:noFill/>
          <a:ln w="635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918346" y="1676682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Hofstede's Cultural Dimensions Theory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918346" y="2116956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2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Hofstede's theory identifies key dimensions such as individualism vs. collectivism, which influence workplace behavior, decision- making, and management styles across cultures.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942535" y="4181345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5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Cross-Cultural Communication Challenges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942535" y="4621619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Effective communication often falters due to cultural misunderstandings, language barriers, and differing non- verbal cues, leading to misinterpretations in diverse settings.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Understanding Cultural Dimensions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 l="25441" r="25441"/>
          <a:stretch>
            <a:fillRect/>
          </a:stretch>
        </p:blipFill>
        <p:spPr>
          <a:xfrm>
            <a:off x="7181850" y="0"/>
            <a:ext cx="508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160246" y="4033531"/>
            <a:ext cx="846721" cy="8314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408245" y="4273902"/>
            <a:ext cx="350722" cy="35072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206120" y="4469929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Cross- cultural training programs aim to equip employees with the skills to navigate cultural differences, improving collaboration and reducing conflicts in global teams.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60246" y="1972520"/>
            <a:ext cx="846721" cy="8467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0" dist="254000" dir="5400000" algn="t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419813" y="2232086"/>
            <a:ext cx="327585" cy="327585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206119" y="2415124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This examination highlights instances where cultural misalignments led to project failures, showcasing the importance of cultural compatibility in international partnerships.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206119" y="19071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513">
                <a:ln w="12700">
                  <a:noFill/>
                </a:ln>
                <a:solidFill>
                  <a:srgbClr val="FF3333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Unsuccessful International Joint Ventures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206119" y="40280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5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Solutions through Cross-Cultural Training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Case Studies of Cultural Conflicts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3340608"/>
          </a:xfrm>
          <a:custGeom>
            <a:avLst/>
            <a:gdLst/>
            <a:ahLst/>
            <a:cxnLst/>
            <a:rect l="l" t="t" r="r" b="b"/>
            <a:pathLst>
              <a:path w="12192000" h="3340608">
                <a:moveTo>
                  <a:pt x="0" y="0"/>
                </a:moveTo>
                <a:lnTo>
                  <a:pt x="12192000" y="0"/>
                </a:lnTo>
                <a:lnTo>
                  <a:pt x="12192000" y="3340608"/>
                </a:lnTo>
                <a:lnTo>
                  <a:pt x="0" y="334060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660400" y="1028700"/>
            <a:ext cx="2674471" cy="5894614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1350546"/>
            <a:ext cx="2674470" cy="370085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798849" y="4326673"/>
            <a:ext cx="7720051" cy="19090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Economic Factors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31400" y="1034200"/>
            <a:ext cx="1592053" cy="197700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268772" y="5289858"/>
            <a:ext cx="4279658" cy="405364"/>
          </a:xfrm>
          <a:custGeom>
            <a:avLst/>
            <a:gdLst>
              <a:gd name="connsiteX0" fmla="*/ 0 w 4279658"/>
              <a:gd name="connsiteY0" fmla="*/ 202681 h 405364"/>
              <a:gd name="connsiteX1" fmla="*/ 0 w 4279658"/>
              <a:gd name="connsiteY1" fmla="*/ 202682 h 405364"/>
              <a:gd name="connsiteX2" fmla="*/ 0 w 4279658"/>
              <a:gd name="connsiteY2" fmla="*/ 202682 h 405364"/>
              <a:gd name="connsiteX3" fmla="*/ 202682 w 4279658"/>
              <a:gd name="connsiteY3" fmla="*/ 0 h 405364"/>
              <a:gd name="connsiteX4" fmla="*/ 1385839 w 4279658"/>
              <a:gd name="connsiteY4" fmla="*/ 0 h 405364"/>
              <a:gd name="connsiteX5" fmla="*/ 1403938 w 4279658"/>
              <a:gd name="connsiteY5" fmla="*/ 1825 h 405364"/>
              <a:gd name="connsiteX6" fmla="*/ 3910786 w 4279658"/>
              <a:gd name="connsiteY6" fmla="*/ 1825 h 405364"/>
              <a:gd name="connsiteX7" fmla="*/ 3944173 w 4279658"/>
              <a:gd name="connsiteY7" fmla="*/ 4093 h 405364"/>
              <a:gd name="connsiteX8" fmla="*/ 3969764 w 4279658"/>
              <a:gd name="connsiteY8" fmla="*/ 11822 h 405364"/>
              <a:gd name="connsiteX9" fmla="*/ 4267656 w 4279658"/>
              <a:gd name="connsiteY9" fmla="*/ 185129 h 405364"/>
              <a:gd name="connsiteX10" fmla="*/ 4279652 w 4279658"/>
              <a:gd name="connsiteY10" fmla="*/ 202857 h 405364"/>
              <a:gd name="connsiteX11" fmla="*/ 4268456 w 4279658"/>
              <a:gd name="connsiteY11" fmla="*/ 220811 h 405364"/>
              <a:gd name="connsiteX12" fmla="*/ 3977961 w 4279658"/>
              <a:gd name="connsiteY12" fmla="*/ 390489 h 405364"/>
              <a:gd name="connsiteX13" fmla="*/ 3951571 w 4279658"/>
              <a:gd name="connsiteY13" fmla="*/ 400487 h 405364"/>
              <a:gd name="connsiteX14" fmla="*/ 3914784 w 4279658"/>
              <a:gd name="connsiteY14" fmla="*/ 405269 h 405364"/>
              <a:gd name="connsiteX15" fmla="*/ 1386786 w 4279658"/>
              <a:gd name="connsiteY15" fmla="*/ 405269 h 405364"/>
              <a:gd name="connsiteX16" fmla="*/ 1385838 w 4279658"/>
              <a:gd name="connsiteY16" fmla="*/ 405364 h 405364"/>
              <a:gd name="connsiteX17" fmla="*/ 202682 w 4279658"/>
              <a:gd name="connsiteY17" fmla="*/ 405363 h 405364"/>
              <a:gd name="connsiteX18" fmla="*/ 15928 w 4279658"/>
              <a:gd name="connsiteY18" fmla="*/ 281574 h 405364"/>
              <a:gd name="connsiteX19" fmla="*/ 379 w 4279658"/>
              <a:gd name="connsiteY19" fmla="*/ 204555 h 405364"/>
              <a:gd name="connsiteX20" fmla="*/ 50 w 4279658"/>
              <a:gd name="connsiteY20" fmla="*/ 203674 h 405364"/>
              <a:gd name="connsiteX21" fmla="*/ 148 w 4279658"/>
              <a:gd name="connsiteY21" fmla="*/ 203414 h 405364"/>
              <a:gd name="connsiteX22" fmla="*/ 0 w 4279658"/>
              <a:gd name="connsiteY22" fmla="*/ 202682 h 405364"/>
              <a:gd name="connsiteX23" fmla="*/ 15928 w 4279658"/>
              <a:gd name="connsiteY23" fmla="*/ 123789 h 405364"/>
              <a:gd name="connsiteX24" fmla="*/ 202682 w 4279658"/>
              <a:gd name="connsiteY24" fmla="*/ 0 h 405364"/>
            </a:gdLst>
            <a:ahLst/>
            <a:cxnLst/>
            <a:rect l="l" t="t" r="r" b="b"/>
            <a:pathLst>
              <a:path w="4279658" h="405364">
                <a:moveTo>
                  <a:pt x="0" y="202681"/>
                </a:moveTo>
                <a:lnTo>
                  <a:pt x="0" y="202682"/>
                </a:lnTo>
                <a:lnTo>
                  <a:pt x="0" y="202682"/>
                </a:lnTo>
                <a:close/>
                <a:moveTo>
                  <a:pt x="202682" y="0"/>
                </a:moveTo>
                <a:lnTo>
                  <a:pt x="1385839" y="0"/>
                </a:lnTo>
                <a:lnTo>
                  <a:pt x="1403938" y="1825"/>
                </a:lnTo>
                <a:lnTo>
                  <a:pt x="3910786" y="1825"/>
                </a:lnTo>
                <a:cubicBezTo>
                  <a:pt x="3922181" y="1465"/>
                  <a:pt x="3933577" y="2240"/>
                  <a:pt x="3944173" y="4093"/>
                </a:cubicBezTo>
                <a:cubicBezTo>
                  <a:pt x="3953970" y="5812"/>
                  <a:pt x="3962567" y="8496"/>
                  <a:pt x="3969764" y="11822"/>
                </a:cubicBezTo>
                <a:lnTo>
                  <a:pt x="4267656" y="185129"/>
                </a:lnTo>
                <a:cubicBezTo>
                  <a:pt x="4275254" y="190553"/>
                  <a:pt x="4279652" y="196563"/>
                  <a:pt x="4279652" y="202857"/>
                </a:cubicBezTo>
                <a:cubicBezTo>
                  <a:pt x="4279852" y="209075"/>
                  <a:pt x="4275654" y="215387"/>
                  <a:pt x="4268456" y="220811"/>
                </a:cubicBezTo>
                <a:lnTo>
                  <a:pt x="3977961" y="390489"/>
                </a:lnTo>
                <a:cubicBezTo>
                  <a:pt x="3970964" y="394591"/>
                  <a:pt x="3961967" y="397955"/>
                  <a:pt x="3951571" y="400487"/>
                </a:cubicBezTo>
                <a:cubicBezTo>
                  <a:pt x="3940375" y="403247"/>
                  <a:pt x="3927779" y="404872"/>
                  <a:pt x="3914784" y="405269"/>
                </a:cubicBezTo>
                <a:lnTo>
                  <a:pt x="1386786" y="405269"/>
                </a:lnTo>
                <a:lnTo>
                  <a:pt x="1385838" y="405364"/>
                </a:lnTo>
                <a:lnTo>
                  <a:pt x="202682" y="405363"/>
                </a:lnTo>
                <a:cubicBezTo>
                  <a:pt x="118729" y="405363"/>
                  <a:pt x="46697" y="354320"/>
                  <a:pt x="15928" y="281574"/>
                </a:cubicBezTo>
                <a:lnTo>
                  <a:pt x="379" y="204555"/>
                </a:lnTo>
                <a:lnTo>
                  <a:pt x="50" y="203674"/>
                </a:lnTo>
                <a:lnTo>
                  <a:pt x="148" y="203414"/>
                </a:lnTo>
                <a:lnTo>
                  <a:pt x="0" y="202682"/>
                </a:lnTo>
                <a:lnTo>
                  <a:pt x="15928" y="123789"/>
                </a:lnTo>
                <a:cubicBezTo>
                  <a:pt x="46697" y="51044"/>
                  <a:pt x="118729" y="0"/>
                  <a:pt x="20268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50800" tIns="50800" rIns="50800" bIns="5080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>
            <a:off x="6617520" y="5415346"/>
            <a:ext cx="151716" cy="155911"/>
          </a:xfrm>
          <a:custGeom>
            <a:avLst/>
            <a:gdLst/>
            <a:ahLst/>
            <a:cxnLst/>
            <a:rect l="0" t="0" r="r" b="b"/>
            <a:pathLst>
              <a:path w="21519" h="21600" extrusionOk="0">
                <a:moveTo>
                  <a:pt x="10759" y="21600"/>
                </a:moveTo>
                <a:cubicBezTo>
                  <a:pt x="10540" y="21600"/>
                  <a:pt x="10329" y="21437"/>
                  <a:pt x="10174" y="21148"/>
                </a:cubicBezTo>
                <a:lnTo>
                  <a:pt x="242" y="2634"/>
                </a:lnTo>
                <a:cubicBezTo>
                  <a:pt x="-81" y="2031"/>
                  <a:pt x="-81" y="1054"/>
                  <a:pt x="242" y="452"/>
                </a:cubicBezTo>
                <a:cubicBezTo>
                  <a:pt x="398" y="163"/>
                  <a:pt x="608" y="0"/>
                  <a:pt x="827" y="0"/>
                </a:cubicBezTo>
                <a:lnTo>
                  <a:pt x="20691" y="0"/>
                </a:lnTo>
                <a:cubicBezTo>
                  <a:pt x="21149" y="0"/>
                  <a:pt x="21519" y="691"/>
                  <a:pt x="21519" y="1543"/>
                </a:cubicBezTo>
                <a:cubicBezTo>
                  <a:pt x="21519" y="1952"/>
                  <a:pt x="21432" y="2344"/>
                  <a:pt x="21277" y="2634"/>
                </a:cubicBezTo>
                <a:lnTo>
                  <a:pt x="11345" y="21148"/>
                </a:lnTo>
                <a:cubicBezTo>
                  <a:pt x="11189" y="21437"/>
                  <a:pt x="10979" y="21600"/>
                  <a:pt x="10759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/>
          </a:ln>
          <a:effectLst/>
        </p:spPr>
        <p:txBody>
          <a:bodyPr vert="horz" wrap="square" lIns="45719" tIns="45719" rIns="45719" bIns="45719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243938" y="5346490"/>
            <a:ext cx="2324100" cy="292100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50800" tIns="50800" rIns="50800" bIns="50800" rtlCol="0" anchor="t">
            <a:spAutoFit/>
          </a:bodyPr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 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313063" y="1567657"/>
            <a:ext cx="4850080" cy="2728485"/>
          </a:xfrm>
          <a:prstGeom prst="roundRect">
            <a:avLst>
              <a:gd name="adj" fmla="val 6436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blurRad="381000" dist="127000" dir="270000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314077" y="1567706"/>
            <a:ext cx="4848052" cy="171269"/>
          </a:xfrm>
          <a:custGeom>
            <a:avLst/>
            <a:gdLst/>
            <a:ahLst/>
            <a:cxnLst/>
            <a:rect l="0" t="0" r="r" b="b"/>
            <a:pathLst>
              <a:path w="21600" h="21598" extrusionOk="0">
                <a:moveTo>
                  <a:pt x="1730" y="0"/>
                </a:moveTo>
                <a:cubicBezTo>
                  <a:pt x="1220" y="0"/>
                  <a:pt x="914" y="-2"/>
                  <a:pt x="711" y="1259"/>
                </a:cubicBezTo>
                <a:cubicBezTo>
                  <a:pt x="417" y="2844"/>
                  <a:pt x="187" y="6279"/>
                  <a:pt x="80" y="10634"/>
                </a:cubicBezTo>
                <a:cubicBezTo>
                  <a:pt x="14" y="12980"/>
                  <a:pt x="3" y="16721"/>
                  <a:pt x="0" y="21598"/>
                </a:cubicBezTo>
                <a:lnTo>
                  <a:pt x="21600" y="21598"/>
                </a:lnTo>
                <a:cubicBezTo>
                  <a:pt x="21597" y="16721"/>
                  <a:pt x="21586" y="12980"/>
                  <a:pt x="21520" y="10634"/>
                </a:cubicBezTo>
                <a:cubicBezTo>
                  <a:pt x="21413" y="6279"/>
                  <a:pt x="21181" y="2844"/>
                  <a:pt x="20887" y="1259"/>
                </a:cubicBezTo>
                <a:cubicBezTo>
                  <a:pt x="20683" y="-2"/>
                  <a:pt x="20378" y="0"/>
                  <a:pt x="19868" y="0"/>
                </a:cubicBezTo>
                <a:lnTo>
                  <a:pt x="173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28857" y="5289858"/>
            <a:ext cx="4279658" cy="405364"/>
          </a:xfrm>
          <a:custGeom>
            <a:avLst/>
            <a:gdLst>
              <a:gd name="connsiteX0" fmla="*/ 0 w 4279658"/>
              <a:gd name="connsiteY0" fmla="*/ 202681 h 405364"/>
              <a:gd name="connsiteX1" fmla="*/ 0 w 4279658"/>
              <a:gd name="connsiteY1" fmla="*/ 202682 h 405364"/>
              <a:gd name="connsiteX2" fmla="*/ 0 w 4279658"/>
              <a:gd name="connsiteY2" fmla="*/ 202682 h 405364"/>
              <a:gd name="connsiteX3" fmla="*/ 202682 w 4279658"/>
              <a:gd name="connsiteY3" fmla="*/ 0 h 405364"/>
              <a:gd name="connsiteX4" fmla="*/ 1385839 w 4279658"/>
              <a:gd name="connsiteY4" fmla="*/ 0 h 405364"/>
              <a:gd name="connsiteX5" fmla="*/ 1403938 w 4279658"/>
              <a:gd name="connsiteY5" fmla="*/ 1825 h 405364"/>
              <a:gd name="connsiteX6" fmla="*/ 3910786 w 4279658"/>
              <a:gd name="connsiteY6" fmla="*/ 1825 h 405364"/>
              <a:gd name="connsiteX7" fmla="*/ 3944173 w 4279658"/>
              <a:gd name="connsiteY7" fmla="*/ 4093 h 405364"/>
              <a:gd name="connsiteX8" fmla="*/ 3969764 w 4279658"/>
              <a:gd name="connsiteY8" fmla="*/ 11822 h 405364"/>
              <a:gd name="connsiteX9" fmla="*/ 4267657 w 4279658"/>
              <a:gd name="connsiteY9" fmla="*/ 185129 h 405364"/>
              <a:gd name="connsiteX10" fmla="*/ 4279652 w 4279658"/>
              <a:gd name="connsiteY10" fmla="*/ 202857 h 405364"/>
              <a:gd name="connsiteX11" fmla="*/ 4268456 w 4279658"/>
              <a:gd name="connsiteY11" fmla="*/ 220811 h 405364"/>
              <a:gd name="connsiteX12" fmla="*/ 3977961 w 4279658"/>
              <a:gd name="connsiteY12" fmla="*/ 390489 h 405364"/>
              <a:gd name="connsiteX13" fmla="*/ 3951571 w 4279658"/>
              <a:gd name="connsiteY13" fmla="*/ 400487 h 405364"/>
              <a:gd name="connsiteX14" fmla="*/ 3914784 w 4279658"/>
              <a:gd name="connsiteY14" fmla="*/ 405269 h 405364"/>
              <a:gd name="connsiteX15" fmla="*/ 1386786 w 4279658"/>
              <a:gd name="connsiteY15" fmla="*/ 405269 h 405364"/>
              <a:gd name="connsiteX16" fmla="*/ 1385838 w 4279658"/>
              <a:gd name="connsiteY16" fmla="*/ 405364 h 405364"/>
              <a:gd name="connsiteX17" fmla="*/ 202682 w 4279658"/>
              <a:gd name="connsiteY17" fmla="*/ 405363 h 405364"/>
              <a:gd name="connsiteX18" fmla="*/ 15928 w 4279658"/>
              <a:gd name="connsiteY18" fmla="*/ 281574 h 405364"/>
              <a:gd name="connsiteX19" fmla="*/ 378 w 4279658"/>
              <a:gd name="connsiteY19" fmla="*/ 204555 h 405364"/>
              <a:gd name="connsiteX20" fmla="*/ 50 w 4279658"/>
              <a:gd name="connsiteY20" fmla="*/ 203674 h 405364"/>
              <a:gd name="connsiteX21" fmla="*/ 148 w 4279658"/>
              <a:gd name="connsiteY21" fmla="*/ 203414 h 405364"/>
              <a:gd name="connsiteX22" fmla="*/ 0 w 4279658"/>
              <a:gd name="connsiteY22" fmla="*/ 202682 h 405364"/>
              <a:gd name="connsiteX23" fmla="*/ 15928 w 4279658"/>
              <a:gd name="connsiteY23" fmla="*/ 123789 h 405364"/>
              <a:gd name="connsiteX24" fmla="*/ 202682 w 4279658"/>
              <a:gd name="connsiteY24" fmla="*/ 0 h 405364"/>
            </a:gdLst>
            <a:ahLst/>
            <a:cxnLst/>
            <a:rect l="l" t="t" r="r" b="b"/>
            <a:pathLst>
              <a:path w="4279658" h="405364">
                <a:moveTo>
                  <a:pt x="0" y="202681"/>
                </a:moveTo>
                <a:lnTo>
                  <a:pt x="0" y="202682"/>
                </a:lnTo>
                <a:lnTo>
                  <a:pt x="0" y="202682"/>
                </a:lnTo>
                <a:close/>
                <a:moveTo>
                  <a:pt x="202682" y="0"/>
                </a:moveTo>
                <a:lnTo>
                  <a:pt x="1385839" y="0"/>
                </a:lnTo>
                <a:lnTo>
                  <a:pt x="1403938" y="1825"/>
                </a:lnTo>
                <a:lnTo>
                  <a:pt x="3910786" y="1825"/>
                </a:lnTo>
                <a:cubicBezTo>
                  <a:pt x="3922181" y="1465"/>
                  <a:pt x="3933577" y="2240"/>
                  <a:pt x="3944173" y="4093"/>
                </a:cubicBezTo>
                <a:cubicBezTo>
                  <a:pt x="3953970" y="5812"/>
                  <a:pt x="3962567" y="8496"/>
                  <a:pt x="3969764" y="11822"/>
                </a:cubicBezTo>
                <a:lnTo>
                  <a:pt x="4267657" y="185129"/>
                </a:lnTo>
                <a:cubicBezTo>
                  <a:pt x="4275254" y="190553"/>
                  <a:pt x="4279652" y="196563"/>
                  <a:pt x="4279652" y="202857"/>
                </a:cubicBezTo>
                <a:cubicBezTo>
                  <a:pt x="4279852" y="209075"/>
                  <a:pt x="4275654" y="215387"/>
                  <a:pt x="4268456" y="220811"/>
                </a:cubicBezTo>
                <a:lnTo>
                  <a:pt x="3977961" y="390489"/>
                </a:lnTo>
                <a:cubicBezTo>
                  <a:pt x="3970964" y="394591"/>
                  <a:pt x="3961967" y="397955"/>
                  <a:pt x="3951571" y="400487"/>
                </a:cubicBezTo>
                <a:cubicBezTo>
                  <a:pt x="3940375" y="403247"/>
                  <a:pt x="3927779" y="404872"/>
                  <a:pt x="3914784" y="405269"/>
                </a:cubicBezTo>
                <a:lnTo>
                  <a:pt x="1386786" y="405269"/>
                </a:lnTo>
                <a:lnTo>
                  <a:pt x="1385838" y="405364"/>
                </a:lnTo>
                <a:lnTo>
                  <a:pt x="202682" y="405363"/>
                </a:lnTo>
                <a:cubicBezTo>
                  <a:pt x="118729" y="405363"/>
                  <a:pt x="46697" y="354320"/>
                  <a:pt x="15928" y="281574"/>
                </a:cubicBezTo>
                <a:lnTo>
                  <a:pt x="378" y="204555"/>
                </a:lnTo>
                <a:lnTo>
                  <a:pt x="50" y="203674"/>
                </a:lnTo>
                <a:lnTo>
                  <a:pt x="148" y="203414"/>
                </a:lnTo>
                <a:lnTo>
                  <a:pt x="0" y="202682"/>
                </a:lnTo>
                <a:lnTo>
                  <a:pt x="15928" y="123789"/>
                </a:lnTo>
                <a:cubicBezTo>
                  <a:pt x="46697" y="51044"/>
                  <a:pt x="118729" y="0"/>
                  <a:pt x="202682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50800" tIns="50800" rIns="50800" bIns="5080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6200000">
            <a:off x="1377606" y="5415346"/>
            <a:ext cx="151717" cy="155911"/>
          </a:xfrm>
          <a:custGeom>
            <a:avLst/>
            <a:gdLst/>
            <a:ahLst/>
            <a:cxnLst/>
            <a:rect l="0" t="0" r="r" b="b"/>
            <a:pathLst>
              <a:path w="21519" h="21600" extrusionOk="0">
                <a:moveTo>
                  <a:pt x="10759" y="21600"/>
                </a:moveTo>
                <a:cubicBezTo>
                  <a:pt x="10540" y="21600"/>
                  <a:pt x="10329" y="21437"/>
                  <a:pt x="10174" y="21148"/>
                </a:cubicBezTo>
                <a:lnTo>
                  <a:pt x="242" y="2634"/>
                </a:lnTo>
                <a:cubicBezTo>
                  <a:pt x="-81" y="2031"/>
                  <a:pt x="-81" y="1054"/>
                  <a:pt x="242" y="452"/>
                </a:cubicBezTo>
                <a:cubicBezTo>
                  <a:pt x="398" y="163"/>
                  <a:pt x="608" y="0"/>
                  <a:pt x="827" y="0"/>
                </a:cubicBezTo>
                <a:lnTo>
                  <a:pt x="20691" y="0"/>
                </a:lnTo>
                <a:cubicBezTo>
                  <a:pt x="21149" y="0"/>
                  <a:pt x="21519" y="691"/>
                  <a:pt x="21519" y="1543"/>
                </a:cubicBezTo>
                <a:cubicBezTo>
                  <a:pt x="21519" y="1952"/>
                  <a:pt x="21432" y="2344"/>
                  <a:pt x="21277" y="2634"/>
                </a:cubicBezTo>
                <a:lnTo>
                  <a:pt x="11345" y="21148"/>
                </a:lnTo>
                <a:cubicBezTo>
                  <a:pt x="11189" y="21437"/>
                  <a:pt x="10979" y="21600"/>
                  <a:pt x="10759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/>
          </a:ln>
          <a:effectLst/>
        </p:spPr>
        <p:txBody>
          <a:bodyPr vert="horz" wrap="square" lIns="45719" tIns="45719" rIns="45719" bIns="45719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04023" y="5346490"/>
            <a:ext cx="2324100" cy="292100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50800" tIns="50800" rIns="50800" bIns="50800" rtlCol="0" anchor="t">
            <a:spAutoFit/>
          </a:bodyPr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PART 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73148" y="2140554"/>
            <a:ext cx="4850080" cy="2728485"/>
          </a:xfrm>
          <a:prstGeom prst="roundRect">
            <a:avLst>
              <a:gd name="adj" fmla="val 6436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blurRad="381000" dist="127000" dir="270000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074162" y="2140603"/>
            <a:ext cx="4848052" cy="171269"/>
          </a:xfrm>
          <a:custGeom>
            <a:avLst/>
            <a:gdLst/>
            <a:ahLst/>
            <a:cxnLst/>
            <a:rect l="0" t="0" r="r" b="b"/>
            <a:pathLst>
              <a:path w="21600" h="21598" extrusionOk="0">
                <a:moveTo>
                  <a:pt x="1730" y="0"/>
                </a:moveTo>
                <a:cubicBezTo>
                  <a:pt x="1220" y="0"/>
                  <a:pt x="914" y="-2"/>
                  <a:pt x="711" y="1259"/>
                </a:cubicBezTo>
                <a:cubicBezTo>
                  <a:pt x="417" y="2844"/>
                  <a:pt x="187" y="6279"/>
                  <a:pt x="80" y="10634"/>
                </a:cubicBezTo>
                <a:cubicBezTo>
                  <a:pt x="14" y="12980"/>
                  <a:pt x="3" y="16721"/>
                  <a:pt x="0" y="21598"/>
                </a:cubicBezTo>
                <a:lnTo>
                  <a:pt x="21600" y="21598"/>
                </a:lnTo>
                <a:cubicBezTo>
                  <a:pt x="21597" y="16721"/>
                  <a:pt x="21586" y="12980"/>
                  <a:pt x="21520" y="10634"/>
                </a:cubicBezTo>
                <a:cubicBezTo>
                  <a:pt x="21413" y="6279"/>
                  <a:pt x="21181" y="2844"/>
                  <a:pt x="20887" y="1259"/>
                </a:cubicBezTo>
                <a:cubicBezTo>
                  <a:pt x="20683" y="-2"/>
                  <a:pt x="20378" y="0"/>
                  <a:pt x="19868" y="0"/>
                </a:cubicBezTo>
                <a:lnTo>
                  <a:pt x="173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344695" y="2369025"/>
            <a:ext cx="4306986" cy="683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Impact of Exchange Rates on Operations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584610" y="1801463"/>
            <a:ext cx="4306986" cy="683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Navigating Economic Downturns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344842" y="3088285"/>
            <a:ext cx="4306693" cy="1639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Understanding exchange rates is crucial for international businesses as they affect pricing, profitability, and supply chain decisions, influencing overall operational strategies and competitiveness.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584757" y="2513602"/>
            <a:ext cx="4306693" cy="1639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Economic downturns present challenges such as reduced consumer spending and tighter budgets, necessitating adaptive strategies like cost- cutting, diversification, and innovation to survive and thrive.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Global Economic Trends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007100" y="1564995"/>
            <a:ext cx="5273074" cy="1970950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241300" dist="3810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73920" y="1627196"/>
            <a:ext cx="4061886" cy="4313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2502" y="1349920"/>
            <a:ext cx="4582271" cy="5218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570876" y="1425891"/>
            <a:ext cx="414552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Companies Thriving in Recession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390602" y="2043509"/>
            <a:ext cx="4544098" cy="13833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This section will highlight successful companies that have maintained or increased their profitability during recessions through strategic pivots, efficient management practices, and targeted marketing efforts.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007100" y="3988983"/>
            <a:ext cx="5273074" cy="1970950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241300" dist="3810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90602" y="3773908"/>
            <a:ext cx="4506071" cy="5218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598937" y="3849879"/>
            <a:ext cx="40894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072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Strategies for Market Expansion in Emerging Economies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390602" y="4467497"/>
            <a:ext cx="4505998" cy="11255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Exploring how companies leverage emerging economies for growth, focusing on adapting to local market needs, regulatory environments, and strategic partnerships for sustainable expansion.</a:t>
            </a:r>
            <a:endParaRPr kumimoji="1"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/>
          </a:blip>
          <a:srcRect l="16423" t="6646" r="31077" b="9719"/>
          <a:stretch>
            <a:fillRect/>
          </a:stretch>
        </p:blipFill>
        <p:spPr>
          <a:xfrm>
            <a:off x="1211188" y="1486481"/>
            <a:ext cx="4061886" cy="4313426"/>
          </a:xfrm>
          <a:custGeom>
            <a:avLst/>
            <a:gdLst/>
            <a:ahLst/>
            <a:cxnLst/>
            <a:rect l="l" t="t" r="r" b="b"/>
            <a:pathLst>
              <a:path w="4061886" h="4313426">
                <a:moveTo>
                  <a:pt x="0" y="0"/>
                </a:moveTo>
                <a:lnTo>
                  <a:pt x="4061886" y="0"/>
                </a:lnTo>
                <a:lnTo>
                  <a:pt x="4061886" y="4313426"/>
                </a:lnTo>
                <a:lnTo>
                  <a:pt x="0" y="43134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标题 1"/>
          <p:cNvSpPr txBox="1"/>
          <p:nvPr/>
        </p:nvSpPr>
        <p:spPr>
          <a:xfrm>
            <a:off x="946402" y="222875"/>
            <a:ext cx="1055979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Case Studies of Economic Adaptation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0" y="0"/>
            <a:ext cx="648956" cy="568960"/>
          </a:xfrm>
          <a:custGeom>
            <a:avLst/>
            <a:gdLst>
              <a:gd name="connsiteX0" fmla="*/ 0 w 648956"/>
              <a:gd name="connsiteY0" fmla="*/ 0 h 568960"/>
              <a:gd name="connsiteX1" fmla="*/ 648956 w 648956"/>
              <a:gd name="connsiteY1" fmla="*/ 0 h 568960"/>
              <a:gd name="connsiteX2" fmla="*/ 638828 w 648956"/>
              <a:gd name="connsiteY2" fmla="*/ 100469 h 568960"/>
              <a:gd name="connsiteX3" fmla="*/ 64008 w 648956"/>
              <a:gd name="connsiteY3" fmla="*/ 568960 h 568960"/>
              <a:gd name="connsiteX4" fmla="*/ 0 w 648956"/>
              <a:gd name="connsiteY4" fmla="*/ 562508 h 568960"/>
            </a:gdLst>
            <a:ahLst/>
            <a:cxnLst/>
            <a:rect l="l" t="t" r="r" b="b"/>
            <a:pathLst>
              <a:path w="648956" h="568960">
                <a:moveTo>
                  <a:pt x="0" y="0"/>
                </a:moveTo>
                <a:lnTo>
                  <a:pt x="648956" y="0"/>
                </a:lnTo>
                <a:lnTo>
                  <a:pt x="638828" y="100469"/>
                </a:lnTo>
                <a:cubicBezTo>
                  <a:pt x="584117" y="367837"/>
                  <a:pt x="347550" y="568960"/>
                  <a:pt x="64008" y="568960"/>
                </a:cubicBezTo>
                <a:lnTo>
                  <a:pt x="0" y="56250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66457" y="434340"/>
            <a:ext cx="135054" cy="135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3340608"/>
          </a:xfrm>
          <a:custGeom>
            <a:avLst/>
            <a:gdLst/>
            <a:ahLst/>
            <a:cxnLst/>
            <a:rect l="l" t="t" r="r" b="b"/>
            <a:pathLst>
              <a:path w="12192000" h="3340608">
                <a:moveTo>
                  <a:pt x="0" y="0"/>
                </a:moveTo>
                <a:lnTo>
                  <a:pt x="12192000" y="0"/>
                </a:lnTo>
                <a:lnTo>
                  <a:pt x="12192000" y="3340608"/>
                </a:lnTo>
                <a:lnTo>
                  <a:pt x="0" y="334060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660400" y="1028700"/>
            <a:ext cx="2674471" cy="5894614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1350546"/>
            <a:ext cx="2674470" cy="370085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798849" y="4326673"/>
            <a:ext cx="7720051" cy="19090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Regulatory Challenges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31400" y="1034200"/>
            <a:ext cx="1592053" cy="197700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ahLst/>
            <a:cxnLst/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FF3333"/>
      </a:accent1>
      <a:accent2>
        <a:srgbClr val="223140"/>
      </a:accent2>
      <a:accent3>
        <a:srgbClr val="1248FF"/>
      </a:accent3>
      <a:accent4>
        <a:srgbClr val="F4BF2C"/>
      </a:accent4>
      <a:accent5>
        <a:srgbClr val="795FE5"/>
      </a:accent5>
      <a:accent6>
        <a:srgbClr val="3F3F3F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Poppins</vt:lpstr>
      <vt:lpstr>poppins-bold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Mehrunishah Begum Bt Vps Bathusha Hamid</dc:creator>
  <cp:lastModifiedBy>Mehrunishah Begum Bt Vps Bathusha Hamid</cp:lastModifiedBy>
  <cp:revision>1</cp:revision>
  <dcterms:modified xsi:type="dcterms:W3CDTF">2025-07-24T03:16:14Z</dcterms:modified>
</cp:coreProperties>
</file>