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embeddedFontLst>
    <p:embeddedFont>
      <p:font typeface="Poppins" panose="00000500000000000000" pitchFamily="2" charset="0"/>
      <p:regular r:id="rId14"/>
      <p:bold r:id="rId15"/>
    </p:embeddedFont>
    <p:embeddedFont>
      <p:font typeface="poppins-bold" panose="020B0604020202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nishah Begum Bt Vps Bathusha Hamid" userId="7107bb47-7245-4712-8825-713941764f21" providerId="ADAL" clId="{8067ED5C-CC07-4293-9E6D-99C488A75E48}"/>
    <pc:docChg chg="undo custSel modSld">
      <pc:chgData name="Mehrunishah Begum Bt Vps Bathusha Hamid" userId="7107bb47-7245-4712-8825-713941764f21" providerId="ADAL" clId="{8067ED5C-CC07-4293-9E6D-99C488A75E48}" dt="2025-07-24T03:21:54.820" v="8" actId="13926"/>
      <pc:docMkLst>
        <pc:docMk/>
      </pc:docMkLst>
      <pc:sldChg chg="delSp modSp mod">
        <pc:chgData name="Mehrunishah Begum Bt Vps Bathusha Hamid" userId="7107bb47-7245-4712-8825-713941764f21" providerId="ADAL" clId="{8067ED5C-CC07-4293-9E6D-99C488A75E48}" dt="2025-07-24T03:21:54.820" v="8" actId="13926"/>
        <pc:sldMkLst>
          <pc:docMk/>
          <pc:sldMk cId="0" sldId="256"/>
        </pc:sldMkLst>
        <pc:spChg chg="mod">
          <ac:chgData name="Mehrunishah Begum Bt Vps Bathusha Hamid" userId="7107bb47-7245-4712-8825-713941764f21" providerId="ADAL" clId="{8067ED5C-CC07-4293-9E6D-99C488A75E48}" dt="2025-07-24T03:21:27.144" v="2" actId="1076"/>
          <ac:spMkLst>
            <pc:docMk/>
            <pc:sldMk cId="0" sldId="256"/>
            <ac:spMk id="3" creationId="{00000000-0000-0000-0000-000000000000}"/>
          </ac:spMkLst>
        </pc:spChg>
        <pc:spChg chg="del">
          <ac:chgData name="Mehrunishah Begum Bt Vps Bathusha Hamid" userId="7107bb47-7245-4712-8825-713941764f21" providerId="ADAL" clId="{8067ED5C-CC07-4293-9E6D-99C488A75E48}" dt="2025-07-24T03:21:42.457" v="5" actId="21"/>
          <ac:spMkLst>
            <pc:docMk/>
            <pc:sldMk cId="0" sldId="256"/>
            <ac:spMk id="6" creationId="{00000000-0000-0000-0000-000000000000}"/>
          </ac:spMkLst>
        </pc:spChg>
        <pc:spChg chg="del">
          <ac:chgData name="Mehrunishah Begum Bt Vps Bathusha Hamid" userId="7107bb47-7245-4712-8825-713941764f21" providerId="ADAL" clId="{8067ED5C-CC07-4293-9E6D-99C488A75E48}" dt="2025-07-24T03:21:45.290" v="6" actId="21"/>
          <ac:spMkLst>
            <pc:docMk/>
            <pc:sldMk cId="0" sldId="256"/>
            <ac:spMk id="7" creationId="{00000000-0000-0000-0000-000000000000}"/>
          </ac:spMkLst>
        </pc:spChg>
        <pc:spChg chg="mod">
          <ac:chgData name="Mehrunishah Begum Bt Vps Bathusha Hamid" userId="7107bb47-7245-4712-8825-713941764f21" providerId="ADAL" clId="{8067ED5C-CC07-4293-9E6D-99C488A75E48}" dt="2025-07-24T03:21:54.820" v="8" actId="13926"/>
          <ac:spMkLst>
            <pc:docMk/>
            <pc:sldMk cId="0" sldId="256"/>
            <ac:spMk id="11" creationId="{00000000-0000-0000-0000-000000000000}"/>
          </ac:spMkLst>
        </pc:spChg>
        <pc:spChg chg="del mod">
          <ac:chgData name="Mehrunishah Begum Bt Vps Bathusha Hamid" userId="7107bb47-7245-4712-8825-713941764f21" providerId="ADAL" clId="{8067ED5C-CC07-4293-9E6D-99C488A75E48}" dt="2025-07-24T03:21:39.676" v="4" actId="21"/>
          <ac:spMkLst>
            <pc:docMk/>
            <pc:sldMk cId="0" sldId="256"/>
            <ac:spMk id="12" creationId="{00000000-0000-0000-0000-000000000000}"/>
          </ac:spMkLst>
        </pc:spChg>
      </pc:sldChg>
      <pc:sldChg chg="delSp mod">
        <pc:chgData name="Mehrunishah Begum Bt Vps Bathusha Hamid" userId="7107bb47-7245-4712-8825-713941764f21" providerId="ADAL" clId="{8067ED5C-CC07-4293-9E6D-99C488A75E48}" dt="2025-07-24T03:20:57.474" v="0" actId="478"/>
        <pc:sldMkLst>
          <pc:docMk/>
          <pc:sldMk cId="0" sldId="258"/>
        </pc:sldMkLst>
        <pc:spChg chg="del">
          <ac:chgData name="Mehrunishah Begum Bt Vps Bathusha Hamid" userId="7107bb47-7245-4712-8825-713941764f21" providerId="ADAL" clId="{8067ED5C-CC07-4293-9E6D-99C488A75E48}" dt="2025-07-24T03:20:57.474" v="0" actId="478"/>
          <ac:spMkLst>
            <pc:docMk/>
            <pc:sldMk cId="0" sldId="258"/>
            <ac:spMk id="7" creationId="{00000000-0000-0000-0000-000000000000}"/>
          </ac:spMkLst>
        </pc:spChg>
      </pc:sldChg>
      <pc:sldChg chg="delSp mod">
        <pc:chgData name="Mehrunishah Begum Bt Vps Bathusha Hamid" userId="7107bb47-7245-4712-8825-713941764f21" providerId="ADAL" clId="{8067ED5C-CC07-4293-9E6D-99C488A75E48}" dt="2025-07-24T03:21:05.087" v="1" actId="478"/>
        <pc:sldMkLst>
          <pc:docMk/>
          <pc:sldMk cId="0" sldId="267"/>
        </pc:sldMkLst>
        <pc:spChg chg="del">
          <ac:chgData name="Mehrunishah Begum Bt Vps Bathusha Hamid" userId="7107bb47-7245-4712-8825-713941764f21" providerId="ADAL" clId="{8067ED5C-CC07-4293-9E6D-99C488A75E48}" dt="2025-07-24T03:21:05.087" v="1" actId="478"/>
          <ac:spMkLst>
            <pc:docMk/>
            <pc:sldMk cId="0" sldId="267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547683" y="127860"/>
            <a:ext cx="10419393" cy="6858000"/>
          </a:xfrm>
          <a:custGeom>
            <a:avLst/>
            <a:gdLst>
              <a:gd name="connsiteX0" fmla="*/ 3462 w 10419393"/>
              <a:gd name="connsiteY0" fmla="*/ 0 h 6858000"/>
              <a:gd name="connsiteX1" fmla="*/ 10419393 w 10419393"/>
              <a:gd name="connsiteY1" fmla="*/ 0 h 6858000"/>
              <a:gd name="connsiteX2" fmla="*/ 10419393 w 10419393"/>
              <a:gd name="connsiteY2" fmla="*/ 6858000 h 6858000"/>
              <a:gd name="connsiteX3" fmla="*/ 3946419 w 10419393"/>
              <a:gd name="connsiteY3" fmla="*/ 6858000 h 6858000"/>
              <a:gd name="connsiteX4" fmla="*/ 3705885 w 10419393"/>
              <a:gd name="connsiteY4" fmla="*/ 6719696 h 6858000"/>
              <a:gd name="connsiteX5" fmla="*/ 0 w 10419393"/>
              <a:gd name="connsiteY5" fmla="*/ 136913 h 6858000"/>
              <a:gd name="connsiteX6" fmla="*/ 3462 w 10419393"/>
              <a:gd name="connsiteY6" fmla="*/ 0 h 6858000"/>
            </a:gdLst>
            <a:ahLst/>
            <a:cxnLst/>
            <a:rect l="l" t="t" r="r" b="b"/>
            <a:pathLst>
              <a:path w="10419393" h="6858000">
                <a:moveTo>
                  <a:pt x="3462" y="0"/>
                </a:moveTo>
                <a:lnTo>
                  <a:pt x="10419393" y="0"/>
                </a:lnTo>
                <a:lnTo>
                  <a:pt x="10419393" y="6858000"/>
                </a:lnTo>
                <a:lnTo>
                  <a:pt x="3946419" y="6858000"/>
                </a:lnTo>
                <a:lnTo>
                  <a:pt x="3705885" y="6719696"/>
                </a:lnTo>
                <a:cubicBezTo>
                  <a:pt x="1484120" y="5369719"/>
                  <a:pt x="0" y="2926633"/>
                  <a:pt x="0" y="136913"/>
                </a:cubicBezTo>
                <a:lnTo>
                  <a:pt x="3462" y="0"/>
                </a:lnTo>
                <a:close/>
              </a:path>
            </a:pathLst>
          </a:custGeom>
          <a:solidFill>
            <a:schemeClr val="bg1">
              <a:lumMod val="95000"/>
              <a:alpha val="8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0" y="3251266"/>
            <a:ext cx="2108293" cy="3606735"/>
          </a:xfrm>
          <a:custGeom>
            <a:avLst/>
            <a:gdLst>
              <a:gd name="connsiteX0" fmla="*/ 0 w 2108293"/>
              <a:gd name="connsiteY0" fmla="*/ 0 h 3606735"/>
              <a:gd name="connsiteX1" fmla="*/ 105976 w 2108293"/>
              <a:gd name="connsiteY1" fmla="*/ 313203 h 3606735"/>
              <a:gd name="connsiteX2" fmla="*/ 2090755 w 2108293"/>
              <a:gd name="connsiteY2" fmla="*/ 3588340 h 3606735"/>
              <a:gd name="connsiteX3" fmla="*/ 2108293 w 2108293"/>
              <a:gd name="connsiteY3" fmla="*/ 3606735 h 3606735"/>
              <a:gd name="connsiteX4" fmla="*/ 0 w 2108293"/>
              <a:gd name="connsiteY4" fmla="*/ 3606735 h 3606735"/>
              <a:gd name="connsiteX5" fmla="*/ 0 w 2108293"/>
              <a:gd name="connsiteY5" fmla="*/ 0 h 3606735"/>
            </a:gdLst>
            <a:ahLst/>
            <a:cxnLst/>
            <a:rect l="l" t="t" r="r" b="b"/>
            <a:pathLst>
              <a:path w="2108293" h="3606735">
                <a:moveTo>
                  <a:pt x="0" y="0"/>
                </a:moveTo>
                <a:lnTo>
                  <a:pt x="105976" y="313203"/>
                </a:lnTo>
                <a:cubicBezTo>
                  <a:pt x="553208" y="1534650"/>
                  <a:pt x="1232617" y="2644179"/>
                  <a:pt x="2090755" y="3588340"/>
                </a:cubicBezTo>
                <a:lnTo>
                  <a:pt x="2108293" y="3606735"/>
                </a:lnTo>
                <a:lnTo>
                  <a:pt x="0" y="36067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44131" y="0"/>
            <a:ext cx="8147869" cy="5562512"/>
          </a:xfrm>
          <a:custGeom>
            <a:avLst/>
            <a:gdLst>
              <a:gd name="connsiteX0" fmla="*/ 3462 w 8147869"/>
              <a:gd name="connsiteY0" fmla="*/ 0 h 5562512"/>
              <a:gd name="connsiteX1" fmla="*/ 8147869 w 8147869"/>
              <a:gd name="connsiteY1" fmla="*/ 0 h 5562512"/>
              <a:gd name="connsiteX2" fmla="*/ 8147869 w 8147869"/>
              <a:gd name="connsiteY2" fmla="*/ 4829411 h 5562512"/>
              <a:gd name="connsiteX3" fmla="*/ 8011760 w 8147869"/>
              <a:gd name="connsiteY3" fmla="*/ 4907672 h 5562512"/>
              <a:gd name="connsiteX4" fmla="*/ 5425598 w 8147869"/>
              <a:gd name="connsiteY4" fmla="*/ 5562512 h 5562512"/>
              <a:gd name="connsiteX5" fmla="*/ 0 w 8147869"/>
              <a:gd name="connsiteY5" fmla="*/ 136915 h 5562512"/>
              <a:gd name="connsiteX6" fmla="*/ 3462 w 8147869"/>
              <a:gd name="connsiteY6" fmla="*/ 0 h 5562512"/>
            </a:gdLst>
            <a:ahLst/>
            <a:cxnLst/>
            <a:rect l="l" t="t" r="r" b="b"/>
            <a:pathLst>
              <a:path w="8147869" h="5562512">
                <a:moveTo>
                  <a:pt x="3462" y="0"/>
                </a:moveTo>
                <a:lnTo>
                  <a:pt x="8147869" y="0"/>
                </a:lnTo>
                <a:lnTo>
                  <a:pt x="8147869" y="4829411"/>
                </a:lnTo>
                <a:lnTo>
                  <a:pt x="8011760" y="4907672"/>
                </a:lnTo>
                <a:cubicBezTo>
                  <a:pt x="7242989" y="5325293"/>
                  <a:pt x="6361996" y="5562512"/>
                  <a:pt x="5425598" y="5562512"/>
                </a:cubicBezTo>
                <a:cubicBezTo>
                  <a:pt x="2429123" y="5562512"/>
                  <a:pt x="0" y="3133389"/>
                  <a:pt x="0" y="136915"/>
                </a:cubicBezTo>
                <a:lnTo>
                  <a:pt x="3462" y="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316799" y="5872863"/>
            <a:ext cx="261237" cy="261237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787232" y="5897259"/>
            <a:ext cx="261236" cy="236841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1257663" y="5887879"/>
            <a:ext cx="261237" cy="24622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721115" y="1028700"/>
            <a:ext cx="7238985" cy="279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39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Introduction to Management in Healthcare</a:t>
            </a:r>
            <a:endParaRPr kumimoji="1" lang="zh-CN" altLang="en-US" dirty="0"/>
          </a:p>
        </p:txBody>
      </p:sp>
      <p:cxnSp>
        <p:nvCxnSpPr>
          <p:cNvPr id="13" name="标题 1"/>
          <p:cNvCxnSpPr/>
          <p:nvPr/>
        </p:nvCxnSpPr>
        <p:spPr>
          <a:xfrm>
            <a:off x="3746517" y="4062394"/>
            <a:ext cx="2902732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-1973580" y="1798607"/>
            <a:ext cx="18036540" cy="1513425"/>
          </a:xfrm>
          <a:custGeom>
            <a:avLst/>
            <a:gdLst>
              <a:gd name="connsiteX0" fmla="*/ 0 w 18036540"/>
              <a:gd name="connsiteY0" fmla="*/ 1245844 h 2084114"/>
              <a:gd name="connsiteX1" fmla="*/ 4145280 w 18036540"/>
              <a:gd name="connsiteY1" fmla="*/ 2084044 h 2084114"/>
              <a:gd name="connsiteX2" fmla="*/ 7787640 w 18036540"/>
              <a:gd name="connsiteY2" fmla="*/ 1207744 h 2084114"/>
              <a:gd name="connsiteX3" fmla="*/ 11430000 w 18036540"/>
              <a:gd name="connsiteY3" fmla="*/ 2007844 h 2084114"/>
              <a:gd name="connsiteX4" fmla="*/ 18036540 w 18036540"/>
              <a:gd name="connsiteY4" fmla="*/ 0 h 2084114"/>
            </a:gdLst>
            <a:ahLst/>
            <a:cxnLst/>
            <a:rect l="l" t="t" r="r" b="b"/>
            <a:pathLst>
              <a:path w="18036540" h="2084114">
                <a:moveTo>
                  <a:pt x="0" y="1245844"/>
                </a:moveTo>
                <a:cubicBezTo>
                  <a:pt x="1423670" y="1668119"/>
                  <a:pt x="2847340" y="2090394"/>
                  <a:pt x="4145280" y="2084044"/>
                </a:cubicBezTo>
                <a:cubicBezTo>
                  <a:pt x="5443220" y="2077694"/>
                  <a:pt x="6573520" y="1220444"/>
                  <a:pt x="7787640" y="1207744"/>
                </a:cubicBezTo>
                <a:cubicBezTo>
                  <a:pt x="9001760" y="1195044"/>
                  <a:pt x="9353961" y="1795080"/>
                  <a:pt x="11430000" y="2007844"/>
                </a:cubicBezTo>
                <a:cubicBezTo>
                  <a:pt x="13506039" y="2220608"/>
                  <a:pt x="17381220" y="298450"/>
                  <a:pt x="18036540" y="0"/>
                </a:cubicBezTo>
              </a:path>
            </a:pathLst>
          </a:custGeom>
          <a:noFill/>
          <a:ln w="19050" cap="flat">
            <a:gradFill>
              <a:gsLst>
                <a:gs pos="9000">
                  <a:schemeClr val="accent1">
                    <a:alpha val="0"/>
                  </a:schemeClr>
                </a:gs>
                <a:gs pos="40000">
                  <a:schemeClr val="accent1"/>
                </a:gs>
                <a:gs pos="62000">
                  <a:schemeClr val="accent1"/>
                </a:gs>
                <a:gs pos="88000">
                  <a:schemeClr val="accent1">
                    <a:alpha val="0"/>
                  </a:schemeClr>
                </a:gs>
              </a:gsLst>
              <a:lin ang="10800000" scaled="0"/>
            </a:gradFill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368657" y="3864231"/>
            <a:ext cx="4155842" cy="2194956"/>
          </a:xfrm>
          <a:custGeom>
            <a:avLst/>
            <a:gdLst>
              <a:gd name="connsiteX0" fmla="*/ 216443 w 4155842"/>
              <a:gd name="connsiteY0" fmla="*/ 0 h 2194956"/>
              <a:gd name="connsiteX1" fmla="*/ 492672 w 4155842"/>
              <a:gd name="connsiteY1" fmla="*/ 296182 h 2194956"/>
              <a:gd name="connsiteX2" fmla="*/ 2915513 w 4155842"/>
              <a:gd name="connsiteY2" fmla="*/ 295072 h 2194956"/>
              <a:gd name="connsiteX3" fmla="*/ 2915513 w 4155842"/>
              <a:gd name="connsiteY3" fmla="*/ 298289 h 2194956"/>
              <a:gd name="connsiteX4" fmla="*/ 4155842 w 4155842"/>
              <a:gd name="connsiteY4" fmla="*/ 298289 h 2194956"/>
              <a:gd name="connsiteX5" fmla="*/ 4155842 w 4155842"/>
              <a:gd name="connsiteY5" fmla="*/ 2194956 h 2194956"/>
              <a:gd name="connsiteX6" fmla="*/ 0 w 4155842"/>
              <a:gd name="connsiteY6" fmla="*/ 2194956 h 2194956"/>
              <a:gd name="connsiteX7" fmla="*/ 0 w 4155842"/>
              <a:gd name="connsiteY7" fmla="*/ 2047636 h 2194956"/>
              <a:gd name="connsiteX8" fmla="*/ 0 w 4155842"/>
              <a:gd name="connsiteY8" fmla="*/ 298289 h 2194956"/>
              <a:gd name="connsiteX9" fmla="*/ 0 w 4155842"/>
              <a:gd name="connsiteY9" fmla="*/ 296182 h 2194956"/>
              <a:gd name="connsiteX10" fmla="*/ 216443 w 4155842"/>
              <a:gd name="connsiteY10" fmla="*/ 296182 h 2194956"/>
            </a:gdLst>
            <a:ahLst/>
            <a:cxnLst/>
            <a:rect l="l" t="t" r="r" b="b"/>
            <a:pathLst>
              <a:path w="4155842" h="2194956">
                <a:moveTo>
                  <a:pt x="216443" y="0"/>
                </a:moveTo>
                <a:lnTo>
                  <a:pt x="492672" y="296182"/>
                </a:lnTo>
                <a:lnTo>
                  <a:pt x="2915513" y="295072"/>
                </a:lnTo>
                <a:lnTo>
                  <a:pt x="2915513" y="298289"/>
                </a:lnTo>
                <a:lnTo>
                  <a:pt x="4155842" y="298289"/>
                </a:lnTo>
                <a:lnTo>
                  <a:pt x="4155842" y="2194956"/>
                </a:lnTo>
                <a:lnTo>
                  <a:pt x="0" y="2194956"/>
                </a:lnTo>
                <a:lnTo>
                  <a:pt x="0" y="2047636"/>
                </a:lnTo>
                <a:lnTo>
                  <a:pt x="0" y="298289"/>
                </a:lnTo>
                <a:lnTo>
                  <a:pt x="0" y="296182"/>
                </a:lnTo>
                <a:lnTo>
                  <a:pt x="216443" y="296182"/>
                </a:lnTo>
                <a:close/>
              </a:path>
            </a:pathLst>
          </a:cu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359969" y="2235780"/>
            <a:ext cx="4164531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Budgeting and Financial Planning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293257" y="2880196"/>
            <a:ext cx="792000" cy="792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369199" y="2956138"/>
            <a:ext cx="640116" cy="640116"/>
          </a:xfrm>
          <a:prstGeom prst="ellipse">
            <a:avLst/>
          </a:pr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523848" y="3131383"/>
            <a:ext cx="330818" cy="289626"/>
          </a:xfrm>
          <a:custGeom>
            <a:avLst/>
            <a:gdLst>
              <a:gd name="connsiteX0" fmla="*/ 411293 w 822401"/>
              <a:gd name="connsiteY0" fmla="*/ 234366 h 720000"/>
              <a:gd name="connsiteX1" fmla="*/ 536928 w 822401"/>
              <a:gd name="connsiteY1" fmla="*/ 360000 h 720000"/>
              <a:gd name="connsiteX2" fmla="*/ 411293 w 822401"/>
              <a:gd name="connsiteY2" fmla="*/ 485635 h 720000"/>
              <a:gd name="connsiteX3" fmla="*/ 285659 w 822401"/>
              <a:gd name="connsiteY3" fmla="*/ 360000 h 720000"/>
              <a:gd name="connsiteX4" fmla="*/ 411293 w 822401"/>
              <a:gd name="connsiteY4" fmla="*/ 234366 h 720000"/>
              <a:gd name="connsiteX5" fmla="*/ 411293 w 822401"/>
              <a:gd name="connsiteY5" fmla="*/ 178938 h 720000"/>
              <a:gd name="connsiteX6" fmla="*/ 230231 w 822401"/>
              <a:gd name="connsiteY6" fmla="*/ 360000 h 720000"/>
              <a:gd name="connsiteX7" fmla="*/ 411293 w 822401"/>
              <a:gd name="connsiteY7" fmla="*/ 541063 h 720000"/>
              <a:gd name="connsiteX8" fmla="*/ 592355 w 822401"/>
              <a:gd name="connsiteY8" fmla="*/ 360000 h 720000"/>
              <a:gd name="connsiteX9" fmla="*/ 411293 w 822401"/>
              <a:gd name="connsiteY9" fmla="*/ 178938 h 720000"/>
              <a:gd name="connsiteX10" fmla="*/ 219884 w 822401"/>
              <a:gd name="connsiteY10" fmla="*/ 0 h 720000"/>
              <a:gd name="connsiteX11" fmla="*/ 602517 w 822401"/>
              <a:gd name="connsiteY11" fmla="*/ 0 h 720000"/>
              <a:gd name="connsiteX12" fmla="*/ 627275 w 822401"/>
              <a:gd name="connsiteY12" fmla="*/ 14319 h 720000"/>
              <a:gd name="connsiteX13" fmla="*/ 818591 w 822401"/>
              <a:gd name="connsiteY13" fmla="*/ 345682 h 720000"/>
              <a:gd name="connsiteX14" fmla="*/ 818591 w 822401"/>
              <a:gd name="connsiteY14" fmla="*/ 374319 h 720000"/>
              <a:gd name="connsiteX15" fmla="*/ 627367 w 822401"/>
              <a:gd name="connsiteY15" fmla="*/ 705682 h 720000"/>
              <a:gd name="connsiteX16" fmla="*/ 602609 w 822401"/>
              <a:gd name="connsiteY16" fmla="*/ 720000 h 720000"/>
              <a:gd name="connsiteX17" fmla="*/ 219977 w 822401"/>
              <a:gd name="connsiteY17" fmla="*/ 720000 h 720000"/>
              <a:gd name="connsiteX18" fmla="*/ 195219 w 822401"/>
              <a:gd name="connsiteY18" fmla="*/ 705682 h 720000"/>
              <a:gd name="connsiteX19" fmla="*/ 3811 w 822401"/>
              <a:gd name="connsiteY19" fmla="*/ 374319 h 720000"/>
              <a:gd name="connsiteX20" fmla="*/ 3811 w 822401"/>
              <a:gd name="connsiteY20" fmla="*/ 345682 h 720000"/>
              <a:gd name="connsiteX21" fmla="*/ 195127 w 822401"/>
              <a:gd name="connsiteY21" fmla="*/ 14319 h 720000"/>
              <a:gd name="connsiteX22" fmla="*/ 219884 w 822401"/>
              <a:gd name="connsiteY22" fmla="*/ 0 h 720000"/>
            </a:gdLst>
            <a:ahLst/>
            <a:cxnLst/>
            <a:rect l="l" t="t" r="r" b="b"/>
            <a:pathLst>
              <a:path w="822401" h="720000">
                <a:moveTo>
                  <a:pt x="411293" y="234366"/>
                </a:moveTo>
                <a:cubicBezTo>
                  <a:pt x="480577" y="234366"/>
                  <a:pt x="536928" y="290716"/>
                  <a:pt x="536928" y="360000"/>
                </a:cubicBezTo>
                <a:cubicBezTo>
                  <a:pt x="536928" y="429284"/>
                  <a:pt x="480577" y="485635"/>
                  <a:pt x="411293" y="485635"/>
                </a:cubicBezTo>
                <a:cubicBezTo>
                  <a:pt x="342009" y="485635"/>
                  <a:pt x="285659" y="429284"/>
                  <a:pt x="285659" y="360000"/>
                </a:cubicBezTo>
                <a:cubicBezTo>
                  <a:pt x="285659" y="290716"/>
                  <a:pt x="342009" y="234366"/>
                  <a:pt x="411293" y="234366"/>
                </a:cubicBezTo>
                <a:close/>
                <a:moveTo>
                  <a:pt x="411293" y="178938"/>
                </a:moveTo>
                <a:cubicBezTo>
                  <a:pt x="311432" y="178938"/>
                  <a:pt x="230231" y="260139"/>
                  <a:pt x="230231" y="360000"/>
                </a:cubicBezTo>
                <a:cubicBezTo>
                  <a:pt x="230231" y="459862"/>
                  <a:pt x="311432" y="541063"/>
                  <a:pt x="411293" y="541063"/>
                </a:cubicBezTo>
                <a:cubicBezTo>
                  <a:pt x="511154" y="541063"/>
                  <a:pt x="592355" y="459862"/>
                  <a:pt x="592355" y="360000"/>
                </a:cubicBezTo>
                <a:cubicBezTo>
                  <a:pt x="592355" y="260139"/>
                  <a:pt x="511154" y="178938"/>
                  <a:pt x="411293" y="178938"/>
                </a:cubicBezTo>
                <a:close/>
                <a:moveTo>
                  <a:pt x="219884" y="0"/>
                </a:moveTo>
                <a:lnTo>
                  <a:pt x="602517" y="0"/>
                </a:lnTo>
                <a:cubicBezTo>
                  <a:pt x="612679" y="0"/>
                  <a:pt x="622194" y="5451"/>
                  <a:pt x="627275" y="14319"/>
                </a:cubicBezTo>
                <a:lnTo>
                  <a:pt x="818591" y="345682"/>
                </a:lnTo>
                <a:cubicBezTo>
                  <a:pt x="823672" y="354550"/>
                  <a:pt x="823672" y="365451"/>
                  <a:pt x="818591" y="374319"/>
                </a:cubicBezTo>
                <a:lnTo>
                  <a:pt x="627367" y="705682"/>
                </a:lnTo>
                <a:cubicBezTo>
                  <a:pt x="622286" y="714550"/>
                  <a:pt x="612771" y="720000"/>
                  <a:pt x="602609" y="720000"/>
                </a:cubicBezTo>
                <a:lnTo>
                  <a:pt x="219977" y="720000"/>
                </a:lnTo>
                <a:cubicBezTo>
                  <a:pt x="209815" y="720000"/>
                  <a:pt x="200300" y="714550"/>
                  <a:pt x="195219" y="705682"/>
                </a:cubicBezTo>
                <a:lnTo>
                  <a:pt x="3811" y="374319"/>
                </a:lnTo>
                <a:cubicBezTo>
                  <a:pt x="-1270" y="365543"/>
                  <a:pt x="-1270" y="354550"/>
                  <a:pt x="3811" y="345682"/>
                </a:cubicBezTo>
                <a:lnTo>
                  <a:pt x="195127" y="14319"/>
                </a:lnTo>
                <a:cubicBezTo>
                  <a:pt x="200208" y="5451"/>
                  <a:pt x="209723" y="0"/>
                  <a:pt x="219884" y="0"/>
                </a:cubicBezTo>
                <a:close/>
              </a:path>
            </a:pathLst>
          </a:custGeom>
          <a:solidFill>
            <a:schemeClr val="bg1"/>
          </a:solidFill>
          <a:ln w="29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525071" y="4329311"/>
            <a:ext cx="3835004" cy="147389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12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Effective budgeting and financial planning are critical for healthcare organizations to ensure they can meet operational needs, invest in necessary technology, and maintain quality patient care.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44584" y="3458846"/>
            <a:ext cx="4155842" cy="2191577"/>
          </a:xfrm>
          <a:custGeom>
            <a:avLst/>
            <a:gdLst>
              <a:gd name="connsiteX0" fmla="*/ 216443 w 4155842"/>
              <a:gd name="connsiteY0" fmla="*/ 0 h 2191577"/>
              <a:gd name="connsiteX1" fmla="*/ 491486 w 4155842"/>
              <a:gd name="connsiteY1" fmla="*/ 294910 h 2191577"/>
              <a:gd name="connsiteX2" fmla="*/ 4155842 w 4155842"/>
              <a:gd name="connsiteY2" fmla="*/ 294910 h 2191577"/>
              <a:gd name="connsiteX3" fmla="*/ 4155842 w 4155842"/>
              <a:gd name="connsiteY3" fmla="*/ 2191577 h 2191577"/>
              <a:gd name="connsiteX4" fmla="*/ 0 w 4155842"/>
              <a:gd name="connsiteY4" fmla="*/ 2191577 h 2191577"/>
              <a:gd name="connsiteX5" fmla="*/ 0 w 4155842"/>
              <a:gd name="connsiteY5" fmla="*/ 2047636 h 2191577"/>
              <a:gd name="connsiteX6" fmla="*/ 0 w 4155842"/>
              <a:gd name="connsiteY6" fmla="*/ 296182 h 2191577"/>
              <a:gd name="connsiteX7" fmla="*/ 0 w 4155842"/>
              <a:gd name="connsiteY7" fmla="*/ 294910 h 2191577"/>
              <a:gd name="connsiteX8" fmla="*/ 216443 w 4155842"/>
              <a:gd name="connsiteY8" fmla="*/ 294910 h 2191577"/>
            </a:gdLst>
            <a:ahLst/>
            <a:cxnLst/>
            <a:rect l="l" t="t" r="r" b="b"/>
            <a:pathLst>
              <a:path w="4155842" h="2191577">
                <a:moveTo>
                  <a:pt x="216443" y="0"/>
                </a:moveTo>
                <a:lnTo>
                  <a:pt x="491486" y="294910"/>
                </a:lnTo>
                <a:lnTo>
                  <a:pt x="4155842" y="294910"/>
                </a:lnTo>
                <a:lnTo>
                  <a:pt x="4155842" y="2191577"/>
                </a:lnTo>
                <a:lnTo>
                  <a:pt x="0" y="2191577"/>
                </a:lnTo>
                <a:lnTo>
                  <a:pt x="0" y="2047636"/>
                </a:lnTo>
                <a:lnTo>
                  <a:pt x="0" y="296182"/>
                </a:lnTo>
                <a:lnTo>
                  <a:pt x="0" y="294910"/>
                </a:lnTo>
                <a:lnTo>
                  <a:pt x="216443" y="294910"/>
                </a:lnTo>
                <a:close/>
              </a:path>
            </a:pathLst>
          </a:custGeom>
          <a:solidFill>
            <a:schemeClr val="bg1"/>
          </a:solidFill>
          <a:ln w="3175" cap="sq">
            <a:solidFill>
              <a:schemeClr val="accent1"/>
            </a:solidFill>
          </a:ln>
          <a:effectLst>
            <a:outerShdw blurRad="190500" sx="102000" sy="102000" algn="ctr" rotWithShape="0">
              <a:schemeClr val="accent1">
                <a:alpha val="10000"/>
              </a:schemeClr>
            </a:outerShdw>
          </a:effectLst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728854" y="1841038"/>
            <a:ext cx="4167746" cy="30777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8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Managing Costs and Resource Allocation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82740" y="2495376"/>
            <a:ext cx="756000" cy="756000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6755230" y="2567866"/>
            <a:ext cx="611020" cy="611020"/>
          </a:xfrm>
          <a:prstGeom prst="ellipse">
            <a:avLst/>
          </a:prstGeom>
          <a:solidFill>
            <a:schemeClr val="accent1"/>
          </a:solidFill>
          <a:ln w="3175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6908042" y="2707967"/>
            <a:ext cx="305396" cy="330818"/>
          </a:xfrm>
          <a:custGeom>
            <a:avLst/>
            <a:gdLst>
              <a:gd name="connsiteX0" fmla="*/ 332293 w 664672"/>
              <a:gd name="connsiteY0" fmla="*/ 387672 h 720001"/>
              <a:gd name="connsiteX1" fmla="*/ 660804 w 664672"/>
              <a:gd name="connsiteY1" fmla="*/ 598902 h 720001"/>
              <a:gd name="connsiteX2" fmla="*/ 563560 w 664672"/>
              <a:gd name="connsiteY2" fmla="*/ 720001 h 720001"/>
              <a:gd name="connsiteX3" fmla="*/ 101112 w 664672"/>
              <a:gd name="connsiteY3" fmla="*/ 720001 h 720001"/>
              <a:gd name="connsiteX4" fmla="*/ 3868 w 664672"/>
              <a:gd name="connsiteY4" fmla="*/ 598902 h 720001"/>
              <a:gd name="connsiteX5" fmla="*/ 332293 w 664672"/>
              <a:gd name="connsiteY5" fmla="*/ 387672 h 720001"/>
              <a:gd name="connsiteX6" fmla="*/ 332293 w 664672"/>
              <a:gd name="connsiteY6" fmla="*/ 0 h 720001"/>
              <a:gd name="connsiteX7" fmla="*/ 509517 w 664672"/>
              <a:gd name="connsiteY7" fmla="*/ 177224 h 720001"/>
              <a:gd name="connsiteX8" fmla="*/ 332293 w 664672"/>
              <a:gd name="connsiteY8" fmla="*/ 354448 h 720001"/>
              <a:gd name="connsiteX9" fmla="*/ 155069 w 664672"/>
              <a:gd name="connsiteY9" fmla="*/ 177224 h 720001"/>
              <a:gd name="connsiteX10" fmla="*/ 332293 w 664672"/>
              <a:gd name="connsiteY10" fmla="*/ 0 h 720001"/>
            </a:gdLst>
            <a:ahLst/>
            <a:cxnLst/>
            <a:rect l="l" t="t" r="r" b="b"/>
            <a:pathLst>
              <a:path w="664672" h="720001">
                <a:moveTo>
                  <a:pt x="332293" y="387672"/>
                </a:moveTo>
                <a:cubicBezTo>
                  <a:pt x="550549" y="387672"/>
                  <a:pt x="628448" y="491162"/>
                  <a:pt x="660804" y="598902"/>
                </a:cubicBezTo>
                <a:cubicBezTo>
                  <a:pt x="679021" y="659624"/>
                  <a:pt x="630616" y="720001"/>
                  <a:pt x="563560" y="720001"/>
                </a:cubicBezTo>
                <a:lnTo>
                  <a:pt x="101112" y="720001"/>
                </a:lnTo>
                <a:cubicBezTo>
                  <a:pt x="34057" y="720001"/>
                  <a:pt x="-14348" y="659624"/>
                  <a:pt x="3868" y="598902"/>
                </a:cubicBezTo>
                <a:cubicBezTo>
                  <a:pt x="36138" y="491162"/>
                  <a:pt x="114037" y="387672"/>
                  <a:pt x="332293" y="387672"/>
                </a:cubicBezTo>
                <a:close/>
                <a:moveTo>
                  <a:pt x="332293" y="0"/>
                </a:moveTo>
                <a:cubicBezTo>
                  <a:pt x="430230" y="0"/>
                  <a:pt x="509604" y="79287"/>
                  <a:pt x="509517" y="177224"/>
                </a:cubicBezTo>
                <a:cubicBezTo>
                  <a:pt x="509517" y="275074"/>
                  <a:pt x="430144" y="354448"/>
                  <a:pt x="332293" y="354448"/>
                </a:cubicBezTo>
                <a:cubicBezTo>
                  <a:pt x="234442" y="354448"/>
                  <a:pt x="155069" y="275074"/>
                  <a:pt x="155069" y="177224"/>
                </a:cubicBezTo>
                <a:cubicBezTo>
                  <a:pt x="155069" y="79287"/>
                  <a:pt x="234442" y="0"/>
                  <a:pt x="332293" y="0"/>
                </a:cubicBezTo>
                <a:close/>
              </a:path>
            </a:pathLst>
          </a:custGeom>
          <a:solidFill>
            <a:schemeClr val="bg1"/>
          </a:solidFill>
          <a:ln w="2967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6893956" y="3925056"/>
            <a:ext cx="3835004" cy="147338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312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Cost management involves analyzing expenses and finding ways to allocate resources efficiently to maximize patient outcomes while minimizing waste and unnecessary spending.</a:t>
            </a:r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Financial Management</a:t>
            </a:r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1068" y="1780673"/>
            <a:ext cx="5134003" cy="3609474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1068" y="1780673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 flipH="1" flipV="1">
            <a:off x="4999747" y="4547936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968326" y="3160296"/>
            <a:ext cx="4594132" cy="170848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Healthcare organizations must stay informed about various laws and regulations that govern their operations, including patient rights, data privacy, and safety standards to avoid legal ramifications.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68326" y="2589782"/>
            <a:ext cx="4594274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375">
                <a:ln w="12700">
                  <a:noFill/>
                </a:ln>
                <a:solidFill>
                  <a:srgbClr val="F4588E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Understanding Healthcare Laws and Regulations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384229" y="1780673"/>
            <a:ext cx="5134003" cy="3609474"/>
          </a:xfrm>
          <a:prstGeom prst="roundRect">
            <a:avLst>
              <a:gd name="adj" fmla="val 4223"/>
            </a:avLst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384229" y="1780673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 flipH="1" flipV="1">
            <a:off x="10722908" y="4547936"/>
            <a:ext cx="795324" cy="842211"/>
          </a:xfrm>
          <a:prstGeom prst="diagStripe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6691487" y="3160296"/>
            <a:ext cx="4594132" cy="1708483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Navigating compliance can be complex due to the evolving nature of regulations. Organizations face challenges in aligning their practices with new laws while maintaining quality service and operational efficiency.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691487" y="2589782"/>
            <a:ext cx="4598813" cy="401966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F4588E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Navigating Compliance Challenges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Regulatory Compliance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标题 1"/>
          <p:cNvSpPr txBox="1"/>
          <p:nvPr/>
        </p:nvSpPr>
        <p:spPr>
          <a:xfrm>
            <a:off x="1772607" y="0"/>
            <a:ext cx="10419393" cy="6858000"/>
          </a:xfrm>
          <a:custGeom>
            <a:avLst/>
            <a:gdLst>
              <a:gd name="connsiteX0" fmla="*/ 3462 w 10419393"/>
              <a:gd name="connsiteY0" fmla="*/ 0 h 6858000"/>
              <a:gd name="connsiteX1" fmla="*/ 10419393 w 10419393"/>
              <a:gd name="connsiteY1" fmla="*/ 0 h 6858000"/>
              <a:gd name="connsiteX2" fmla="*/ 10419393 w 10419393"/>
              <a:gd name="connsiteY2" fmla="*/ 6858000 h 6858000"/>
              <a:gd name="connsiteX3" fmla="*/ 3946419 w 10419393"/>
              <a:gd name="connsiteY3" fmla="*/ 6858000 h 6858000"/>
              <a:gd name="connsiteX4" fmla="*/ 3705885 w 10419393"/>
              <a:gd name="connsiteY4" fmla="*/ 6719696 h 6858000"/>
              <a:gd name="connsiteX5" fmla="*/ 0 w 10419393"/>
              <a:gd name="connsiteY5" fmla="*/ 136913 h 6858000"/>
              <a:gd name="connsiteX6" fmla="*/ 3462 w 10419393"/>
              <a:gd name="connsiteY6" fmla="*/ 0 h 6858000"/>
            </a:gdLst>
            <a:ahLst/>
            <a:cxnLst/>
            <a:rect l="l" t="t" r="r" b="b"/>
            <a:pathLst>
              <a:path w="10419393" h="6858000">
                <a:moveTo>
                  <a:pt x="3462" y="0"/>
                </a:moveTo>
                <a:lnTo>
                  <a:pt x="10419393" y="0"/>
                </a:lnTo>
                <a:lnTo>
                  <a:pt x="10419393" y="6858000"/>
                </a:lnTo>
                <a:lnTo>
                  <a:pt x="3946419" y="6858000"/>
                </a:lnTo>
                <a:lnTo>
                  <a:pt x="3705885" y="6719696"/>
                </a:lnTo>
                <a:cubicBezTo>
                  <a:pt x="1484120" y="5369719"/>
                  <a:pt x="0" y="2926633"/>
                  <a:pt x="0" y="136913"/>
                </a:cubicBezTo>
                <a:lnTo>
                  <a:pt x="3462" y="0"/>
                </a:lnTo>
                <a:close/>
              </a:path>
            </a:pathLst>
          </a:custGeom>
          <a:solidFill>
            <a:schemeClr val="bg1">
              <a:lumMod val="95000"/>
              <a:alpha val="8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0" y="3251266"/>
            <a:ext cx="2108293" cy="3606735"/>
          </a:xfrm>
          <a:custGeom>
            <a:avLst/>
            <a:gdLst>
              <a:gd name="connsiteX0" fmla="*/ 0 w 2108293"/>
              <a:gd name="connsiteY0" fmla="*/ 0 h 3606735"/>
              <a:gd name="connsiteX1" fmla="*/ 105976 w 2108293"/>
              <a:gd name="connsiteY1" fmla="*/ 313203 h 3606735"/>
              <a:gd name="connsiteX2" fmla="*/ 2090755 w 2108293"/>
              <a:gd name="connsiteY2" fmla="*/ 3588340 h 3606735"/>
              <a:gd name="connsiteX3" fmla="*/ 2108293 w 2108293"/>
              <a:gd name="connsiteY3" fmla="*/ 3606735 h 3606735"/>
              <a:gd name="connsiteX4" fmla="*/ 0 w 2108293"/>
              <a:gd name="connsiteY4" fmla="*/ 3606735 h 3606735"/>
              <a:gd name="connsiteX5" fmla="*/ 0 w 2108293"/>
              <a:gd name="connsiteY5" fmla="*/ 0 h 3606735"/>
            </a:gdLst>
            <a:ahLst/>
            <a:cxnLst/>
            <a:rect l="l" t="t" r="r" b="b"/>
            <a:pathLst>
              <a:path w="2108293" h="3606735">
                <a:moveTo>
                  <a:pt x="0" y="0"/>
                </a:moveTo>
                <a:lnTo>
                  <a:pt x="105976" y="313203"/>
                </a:lnTo>
                <a:cubicBezTo>
                  <a:pt x="553208" y="1534650"/>
                  <a:pt x="1232617" y="2644179"/>
                  <a:pt x="2090755" y="3588340"/>
                </a:cubicBezTo>
                <a:lnTo>
                  <a:pt x="2108293" y="3606735"/>
                </a:lnTo>
                <a:lnTo>
                  <a:pt x="0" y="3606735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  <a:alpha val="87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4044131" y="0"/>
            <a:ext cx="8147869" cy="5562512"/>
          </a:xfrm>
          <a:custGeom>
            <a:avLst/>
            <a:gdLst>
              <a:gd name="connsiteX0" fmla="*/ 3462 w 8147869"/>
              <a:gd name="connsiteY0" fmla="*/ 0 h 5562512"/>
              <a:gd name="connsiteX1" fmla="*/ 8147869 w 8147869"/>
              <a:gd name="connsiteY1" fmla="*/ 0 h 5562512"/>
              <a:gd name="connsiteX2" fmla="*/ 8147869 w 8147869"/>
              <a:gd name="connsiteY2" fmla="*/ 4829411 h 5562512"/>
              <a:gd name="connsiteX3" fmla="*/ 8011760 w 8147869"/>
              <a:gd name="connsiteY3" fmla="*/ 4907672 h 5562512"/>
              <a:gd name="connsiteX4" fmla="*/ 5425598 w 8147869"/>
              <a:gd name="connsiteY4" fmla="*/ 5562512 h 5562512"/>
              <a:gd name="connsiteX5" fmla="*/ 0 w 8147869"/>
              <a:gd name="connsiteY5" fmla="*/ 136915 h 5562512"/>
              <a:gd name="connsiteX6" fmla="*/ 3462 w 8147869"/>
              <a:gd name="connsiteY6" fmla="*/ 0 h 5562512"/>
            </a:gdLst>
            <a:ahLst/>
            <a:cxnLst/>
            <a:rect l="l" t="t" r="r" b="b"/>
            <a:pathLst>
              <a:path w="8147869" h="5562512">
                <a:moveTo>
                  <a:pt x="3462" y="0"/>
                </a:moveTo>
                <a:lnTo>
                  <a:pt x="8147869" y="0"/>
                </a:lnTo>
                <a:lnTo>
                  <a:pt x="8147869" y="4829411"/>
                </a:lnTo>
                <a:lnTo>
                  <a:pt x="8011760" y="4907672"/>
                </a:lnTo>
                <a:cubicBezTo>
                  <a:pt x="7242989" y="5325293"/>
                  <a:pt x="6361996" y="5562512"/>
                  <a:pt x="5425598" y="5562512"/>
                </a:cubicBezTo>
                <a:cubicBezTo>
                  <a:pt x="2429123" y="5562512"/>
                  <a:pt x="0" y="3133389"/>
                  <a:pt x="0" y="136915"/>
                </a:cubicBezTo>
                <a:lnTo>
                  <a:pt x="3462" y="0"/>
                </a:lnTo>
                <a:close/>
              </a:path>
            </a:pathLst>
          </a:custGeom>
          <a:solidFill>
            <a:schemeClr val="bg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980186" y="638212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0316799" y="5872863"/>
            <a:ext cx="261237" cy="261237"/>
          </a:xfrm>
          <a:custGeom>
            <a:avLst/>
            <a:gdLst>
              <a:gd name="connsiteX0" fmla="*/ 438553 w 720000"/>
              <a:gd name="connsiteY0" fmla="*/ 189601 h 720000"/>
              <a:gd name="connsiteX1" fmla="*/ 373556 w 720000"/>
              <a:gd name="connsiteY1" fmla="*/ 216451 h 720000"/>
              <a:gd name="connsiteX2" fmla="*/ 232180 w 720000"/>
              <a:gd name="connsiteY2" fmla="*/ 357827 h 720000"/>
              <a:gd name="connsiteX3" fmla="*/ 191861 w 720000"/>
              <a:gd name="connsiteY3" fmla="*/ 528226 h 720000"/>
              <a:gd name="connsiteX4" fmla="*/ 362260 w 720000"/>
              <a:gd name="connsiteY4" fmla="*/ 487907 h 720000"/>
              <a:gd name="connsiteX5" fmla="*/ 503636 w 720000"/>
              <a:gd name="connsiteY5" fmla="*/ 346444 h 720000"/>
              <a:gd name="connsiteX6" fmla="*/ 503636 w 720000"/>
              <a:gd name="connsiteY6" fmla="*/ 216365 h 720000"/>
              <a:gd name="connsiteX7" fmla="*/ 438553 w 720000"/>
              <a:gd name="connsiteY7" fmla="*/ 189601 h 720000"/>
              <a:gd name="connsiteX8" fmla="*/ 438553 w 720000"/>
              <a:gd name="connsiteY8" fmla="*/ 141636 h 720000"/>
              <a:gd name="connsiteX9" fmla="*/ 537524 w 720000"/>
              <a:gd name="connsiteY9" fmla="*/ 182476 h 720000"/>
              <a:gd name="connsiteX10" fmla="*/ 537524 w 720000"/>
              <a:gd name="connsiteY10" fmla="*/ 380420 h 720000"/>
              <a:gd name="connsiteX11" fmla="*/ 396149 w 720000"/>
              <a:gd name="connsiteY11" fmla="*/ 521796 h 720000"/>
              <a:gd name="connsiteX12" fmla="*/ 141637 w 720000"/>
              <a:gd name="connsiteY12" fmla="*/ 578364 h 720000"/>
              <a:gd name="connsiteX13" fmla="*/ 198205 w 720000"/>
              <a:gd name="connsiteY13" fmla="*/ 323852 h 720000"/>
              <a:gd name="connsiteX14" fmla="*/ 339581 w 720000"/>
              <a:gd name="connsiteY14" fmla="*/ 182476 h 720000"/>
              <a:gd name="connsiteX15" fmla="*/ 438553 w 720000"/>
              <a:gd name="connsiteY15" fmla="*/ 141636 h 720000"/>
              <a:gd name="connsiteX16" fmla="*/ 120000 w 720000"/>
              <a:gd name="connsiteY16" fmla="*/ 47965 h 720000"/>
              <a:gd name="connsiteX17" fmla="*/ 47965 w 720000"/>
              <a:gd name="connsiteY17" fmla="*/ 120000 h 720000"/>
              <a:gd name="connsiteX18" fmla="*/ 47965 w 720000"/>
              <a:gd name="connsiteY18" fmla="*/ 600000 h 720000"/>
              <a:gd name="connsiteX19" fmla="*/ 120000 w 720000"/>
              <a:gd name="connsiteY19" fmla="*/ 672035 h 720000"/>
              <a:gd name="connsiteX20" fmla="*/ 600000 w 720000"/>
              <a:gd name="connsiteY20" fmla="*/ 672035 h 720000"/>
              <a:gd name="connsiteX21" fmla="*/ 672035 w 720000"/>
              <a:gd name="connsiteY21" fmla="*/ 600000 h 720000"/>
              <a:gd name="connsiteX22" fmla="*/ 672035 w 720000"/>
              <a:gd name="connsiteY22" fmla="*/ 120000 h 720000"/>
              <a:gd name="connsiteX23" fmla="*/ 600000 w 720000"/>
              <a:gd name="connsiteY23" fmla="*/ 47965 h 720000"/>
              <a:gd name="connsiteX24" fmla="*/ 120000 w 720000"/>
              <a:gd name="connsiteY24" fmla="*/ 0 h 720000"/>
              <a:gd name="connsiteX25" fmla="*/ 600000 w 720000"/>
              <a:gd name="connsiteY25" fmla="*/ 0 h 720000"/>
              <a:gd name="connsiteX26" fmla="*/ 720000 w 720000"/>
              <a:gd name="connsiteY26" fmla="*/ 120000 h 720000"/>
              <a:gd name="connsiteX27" fmla="*/ 720000 w 720000"/>
              <a:gd name="connsiteY27" fmla="*/ 600000 h 720000"/>
              <a:gd name="connsiteX28" fmla="*/ 600000 w 720000"/>
              <a:gd name="connsiteY28" fmla="*/ 720000 h 720000"/>
              <a:gd name="connsiteX29" fmla="*/ 120000 w 720000"/>
              <a:gd name="connsiteY29" fmla="*/ 720000 h 720000"/>
              <a:gd name="connsiteX30" fmla="*/ 0 w 720000"/>
              <a:gd name="connsiteY30" fmla="*/ 600000 h 720000"/>
              <a:gd name="connsiteX31" fmla="*/ 0 w 720000"/>
              <a:gd name="connsiteY31" fmla="*/ 120000 h 720000"/>
              <a:gd name="connsiteX32" fmla="*/ 120000 w 720000"/>
              <a:gd name="connsiteY32" fmla="*/ 0 h 720000"/>
            </a:gdLst>
            <a:ahLst/>
            <a:cxnLst/>
            <a:rect l="l" t="t" r="r" b="b"/>
            <a:pathLst>
              <a:path w="720000" h="720000">
                <a:moveTo>
                  <a:pt x="438553" y="189601"/>
                </a:moveTo>
                <a:cubicBezTo>
                  <a:pt x="413875" y="189601"/>
                  <a:pt x="390761" y="199073"/>
                  <a:pt x="373556" y="216451"/>
                </a:cubicBezTo>
                <a:lnTo>
                  <a:pt x="232180" y="357827"/>
                </a:lnTo>
                <a:cubicBezTo>
                  <a:pt x="212456" y="377465"/>
                  <a:pt x="197336" y="453584"/>
                  <a:pt x="191861" y="528226"/>
                </a:cubicBezTo>
                <a:cubicBezTo>
                  <a:pt x="266503" y="522665"/>
                  <a:pt x="342622" y="507545"/>
                  <a:pt x="362260" y="487907"/>
                </a:cubicBezTo>
                <a:lnTo>
                  <a:pt x="503636" y="346444"/>
                </a:lnTo>
                <a:cubicBezTo>
                  <a:pt x="539523" y="310557"/>
                  <a:pt x="539523" y="252252"/>
                  <a:pt x="503636" y="216365"/>
                </a:cubicBezTo>
                <a:cubicBezTo>
                  <a:pt x="486344" y="199073"/>
                  <a:pt x="463230" y="189601"/>
                  <a:pt x="438553" y="189601"/>
                </a:cubicBezTo>
                <a:close/>
                <a:moveTo>
                  <a:pt x="438553" y="141636"/>
                </a:moveTo>
                <a:cubicBezTo>
                  <a:pt x="474440" y="141636"/>
                  <a:pt x="510327" y="155191"/>
                  <a:pt x="537524" y="182476"/>
                </a:cubicBezTo>
                <a:cubicBezTo>
                  <a:pt x="592007" y="236872"/>
                  <a:pt x="592007" y="325938"/>
                  <a:pt x="537524" y="380420"/>
                </a:cubicBezTo>
                <a:lnTo>
                  <a:pt x="396149" y="521796"/>
                </a:lnTo>
                <a:cubicBezTo>
                  <a:pt x="341753" y="576278"/>
                  <a:pt x="141637" y="578364"/>
                  <a:pt x="141637" y="578364"/>
                </a:cubicBezTo>
                <a:cubicBezTo>
                  <a:pt x="141637" y="578364"/>
                  <a:pt x="143723" y="378334"/>
                  <a:pt x="198205" y="323852"/>
                </a:cubicBezTo>
                <a:lnTo>
                  <a:pt x="339581" y="182476"/>
                </a:lnTo>
                <a:cubicBezTo>
                  <a:pt x="366778" y="155278"/>
                  <a:pt x="402666" y="141636"/>
                  <a:pt x="438553" y="141636"/>
                </a:cubicBezTo>
                <a:close/>
                <a:moveTo>
                  <a:pt x="120000" y="47965"/>
                </a:moveTo>
                <a:cubicBezTo>
                  <a:pt x="80290" y="47965"/>
                  <a:pt x="47965" y="80290"/>
                  <a:pt x="47965" y="120000"/>
                </a:cubicBezTo>
                <a:lnTo>
                  <a:pt x="47965" y="600000"/>
                </a:lnTo>
                <a:cubicBezTo>
                  <a:pt x="47965" y="639711"/>
                  <a:pt x="80290" y="672035"/>
                  <a:pt x="120000" y="672035"/>
                </a:cubicBezTo>
                <a:lnTo>
                  <a:pt x="600000" y="672035"/>
                </a:lnTo>
                <a:cubicBezTo>
                  <a:pt x="639711" y="672035"/>
                  <a:pt x="672035" y="639711"/>
                  <a:pt x="672035" y="600000"/>
                </a:cubicBezTo>
                <a:lnTo>
                  <a:pt x="672035" y="120000"/>
                </a:lnTo>
                <a:cubicBezTo>
                  <a:pt x="672035" y="80290"/>
                  <a:pt x="639711" y="47965"/>
                  <a:pt x="600000" y="47965"/>
                </a:cubicBezTo>
                <a:close/>
                <a:moveTo>
                  <a:pt x="120000" y="0"/>
                </a:moveTo>
                <a:lnTo>
                  <a:pt x="600000" y="0"/>
                </a:lnTo>
                <a:cubicBezTo>
                  <a:pt x="666040" y="0"/>
                  <a:pt x="720000" y="54048"/>
                  <a:pt x="720000" y="120000"/>
                </a:cubicBezTo>
                <a:lnTo>
                  <a:pt x="720000" y="600000"/>
                </a:lnTo>
                <a:cubicBezTo>
                  <a:pt x="720000" y="666039"/>
                  <a:pt x="666040" y="720000"/>
                  <a:pt x="600000" y="720000"/>
                </a:cubicBezTo>
                <a:lnTo>
                  <a:pt x="120000" y="720000"/>
                </a:lnTo>
                <a:cubicBezTo>
                  <a:pt x="53961" y="720000"/>
                  <a:pt x="0" y="666039"/>
                  <a:pt x="0" y="600000"/>
                </a:cubicBezTo>
                <a:lnTo>
                  <a:pt x="0" y="120000"/>
                </a:lnTo>
                <a:cubicBezTo>
                  <a:pt x="0" y="53961"/>
                  <a:pt x="53961" y="0"/>
                  <a:pt x="1200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787232" y="5897259"/>
            <a:ext cx="261236" cy="236841"/>
          </a:xfrm>
          <a:custGeom>
            <a:avLst/>
            <a:gdLst>
              <a:gd name="connsiteX0" fmla="*/ 351048 w 1543905"/>
              <a:gd name="connsiteY0" fmla="*/ 523317 h 1399728"/>
              <a:gd name="connsiteX1" fmla="*/ 351048 w 1543905"/>
              <a:gd name="connsiteY1" fmla="*/ 523317 h 1399728"/>
              <a:gd name="connsiteX2" fmla="*/ 351420 w 1543905"/>
              <a:gd name="connsiteY2" fmla="*/ 523503 h 1399728"/>
              <a:gd name="connsiteX3" fmla="*/ 351420 w 1543905"/>
              <a:gd name="connsiteY3" fmla="*/ 1020031 h 1399728"/>
              <a:gd name="connsiteX4" fmla="*/ 351048 w 1543905"/>
              <a:gd name="connsiteY4" fmla="*/ 1020403 h 1399728"/>
              <a:gd name="connsiteX5" fmla="*/ 163525 w 1543905"/>
              <a:gd name="connsiteY5" fmla="*/ 1020403 h 1399728"/>
              <a:gd name="connsiteX6" fmla="*/ 163153 w 1543905"/>
              <a:gd name="connsiteY6" fmla="*/ 1020031 h 1399728"/>
              <a:gd name="connsiteX7" fmla="*/ 163153 w 1543905"/>
              <a:gd name="connsiteY7" fmla="*/ 523503 h 1399728"/>
              <a:gd name="connsiteX8" fmla="*/ 163153 w 1543905"/>
              <a:gd name="connsiteY8" fmla="*/ 523317 h 1399728"/>
              <a:gd name="connsiteX9" fmla="*/ 163339 w 1543905"/>
              <a:gd name="connsiteY9" fmla="*/ 523131 h 1399728"/>
              <a:gd name="connsiteX10" fmla="*/ 351048 w 1543905"/>
              <a:gd name="connsiteY10" fmla="*/ 523131 h 1399728"/>
              <a:gd name="connsiteX11" fmla="*/ 351048 w 1543905"/>
              <a:gd name="connsiteY11" fmla="*/ 411696 h 1399728"/>
              <a:gd name="connsiteX12" fmla="*/ 163339 w 1543905"/>
              <a:gd name="connsiteY12" fmla="*/ 411696 h 1399728"/>
              <a:gd name="connsiteX13" fmla="*/ 51346 w 1543905"/>
              <a:gd name="connsiteY13" fmla="*/ 523689 h 1399728"/>
              <a:gd name="connsiteX14" fmla="*/ 51346 w 1543905"/>
              <a:gd name="connsiteY14" fmla="*/ 1020217 h 1399728"/>
              <a:gd name="connsiteX15" fmla="*/ 163339 w 1543905"/>
              <a:gd name="connsiteY15" fmla="*/ 1132210 h 1399728"/>
              <a:gd name="connsiteX16" fmla="*/ 351048 w 1543905"/>
              <a:gd name="connsiteY16" fmla="*/ 1132210 h 1399728"/>
              <a:gd name="connsiteX17" fmla="*/ 463042 w 1543905"/>
              <a:gd name="connsiteY17" fmla="*/ 1020217 h 1399728"/>
              <a:gd name="connsiteX18" fmla="*/ 463042 w 1543905"/>
              <a:gd name="connsiteY18" fmla="*/ 523503 h 1399728"/>
              <a:gd name="connsiteX19" fmla="*/ 351048 w 1543905"/>
              <a:gd name="connsiteY19" fmla="*/ 411696 h 1399728"/>
              <a:gd name="connsiteX20" fmla="*/ 865808 w 1543905"/>
              <a:gd name="connsiteY20" fmla="*/ 111621 h 1399728"/>
              <a:gd name="connsiteX21" fmla="*/ 866180 w 1543905"/>
              <a:gd name="connsiteY21" fmla="*/ 111807 h 1399728"/>
              <a:gd name="connsiteX22" fmla="*/ 866180 w 1543905"/>
              <a:gd name="connsiteY22" fmla="*/ 1020031 h 1399728"/>
              <a:gd name="connsiteX23" fmla="*/ 865808 w 1543905"/>
              <a:gd name="connsiteY23" fmla="*/ 1020403 h 1399728"/>
              <a:gd name="connsiteX24" fmla="*/ 678284 w 1543905"/>
              <a:gd name="connsiteY24" fmla="*/ 1020403 h 1399728"/>
              <a:gd name="connsiteX25" fmla="*/ 677912 w 1543905"/>
              <a:gd name="connsiteY25" fmla="*/ 1020031 h 1399728"/>
              <a:gd name="connsiteX26" fmla="*/ 677912 w 1543905"/>
              <a:gd name="connsiteY26" fmla="*/ 111993 h 1399728"/>
              <a:gd name="connsiteX27" fmla="*/ 677912 w 1543905"/>
              <a:gd name="connsiteY27" fmla="*/ 111807 h 1399728"/>
              <a:gd name="connsiteX28" fmla="*/ 678098 w 1543905"/>
              <a:gd name="connsiteY28" fmla="*/ 111621 h 1399728"/>
              <a:gd name="connsiteX29" fmla="*/ 865808 w 1543905"/>
              <a:gd name="connsiteY29" fmla="*/ 111621 h 1399728"/>
              <a:gd name="connsiteX30" fmla="*/ 865808 w 1543905"/>
              <a:gd name="connsiteY30" fmla="*/ 0 h 1399728"/>
              <a:gd name="connsiteX31" fmla="*/ 677912 w 1543905"/>
              <a:gd name="connsiteY31" fmla="*/ 0 h 1399728"/>
              <a:gd name="connsiteX32" fmla="*/ 565919 w 1543905"/>
              <a:gd name="connsiteY32" fmla="*/ 111993 h 1399728"/>
              <a:gd name="connsiteX33" fmla="*/ 565919 w 1543905"/>
              <a:gd name="connsiteY33" fmla="*/ 1020217 h 1399728"/>
              <a:gd name="connsiteX34" fmla="*/ 677912 w 1543905"/>
              <a:gd name="connsiteY34" fmla="*/ 1132210 h 1399728"/>
              <a:gd name="connsiteX35" fmla="*/ 865622 w 1543905"/>
              <a:gd name="connsiteY35" fmla="*/ 1132210 h 1399728"/>
              <a:gd name="connsiteX36" fmla="*/ 977615 w 1543905"/>
              <a:gd name="connsiteY36" fmla="*/ 1020217 h 1399728"/>
              <a:gd name="connsiteX37" fmla="*/ 977615 w 1543905"/>
              <a:gd name="connsiteY37" fmla="*/ 111993 h 1399728"/>
              <a:gd name="connsiteX38" fmla="*/ 865808 w 1543905"/>
              <a:gd name="connsiteY38" fmla="*/ 0 h 1399728"/>
              <a:gd name="connsiteX39" fmla="*/ 1380381 w 1543905"/>
              <a:gd name="connsiteY39" fmla="*/ 729072 h 1399728"/>
              <a:gd name="connsiteX40" fmla="*/ 1380753 w 1543905"/>
              <a:gd name="connsiteY40" fmla="*/ 729258 h 1399728"/>
              <a:gd name="connsiteX41" fmla="*/ 1380753 w 1543905"/>
              <a:gd name="connsiteY41" fmla="*/ 1020031 h 1399728"/>
              <a:gd name="connsiteX42" fmla="*/ 1380381 w 1543905"/>
              <a:gd name="connsiteY42" fmla="*/ 1020403 h 1399728"/>
              <a:gd name="connsiteX43" fmla="*/ 1192858 w 1543905"/>
              <a:gd name="connsiteY43" fmla="*/ 1020403 h 1399728"/>
              <a:gd name="connsiteX44" fmla="*/ 1192485 w 1543905"/>
              <a:gd name="connsiteY44" fmla="*/ 1020031 h 1399728"/>
              <a:gd name="connsiteX45" fmla="*/ 1192485 w 1543905"/>
              <a:gd name="connsiteY45" fmla="*/ 729444 h 1399728"/>
              <a:gd name="connsiteX46" fmla="*/ 1192485 w 1543905"/>
              <a:gd name="connsiteY46" fmla="*/ 729258 h 1399728"/>
              <a:gd name="connsiteX47" fmla="*/ 1192671 w 1543905"/>
              <a:gd name="connsiteY47" fmla="*/ 729072 h 1399728"/>
              <a:gd name="connsiteX48" fmla="*/ 1380381 w 1543905"/>
              <a:gd name="connsiteY48" fmla="*/ 729072 h 1399728"/>
              <a:gd name="connsiteX49" fmla="*/ 1380381 w 1543905"/>
              <a:gd name="connsiteY49" fmla="*/ 617451 h 1399728"/>
              <a:gd name="connsiteX50" fmla="*/ 1192671 w 1543905"/>
              <a:gd name="connsiteY50" fmla="*/ 617451 h 1399728"/>
              <a:gd name="connsiteX51" fmla="*/ 1080678 w 1543905"/>
              <a:gd name="connsiteY51" fmla="*/ 729444 h 1399728"/>
              <a:gd name="connsiteX52" fmla="*/ 1080678 w 1543905"/>
              <a:gd name="connsiteY52" fmla="*/ 1020031 h 1399728"/>
              <a:gd name="connsiteX53" fmla="*/ 1192671 w 1543905"/>
              <a:gd name="connsiteY53" fmla="*/ 1132024 h 1399728"/>
              <a:gd name="connsiteX54" fmla="*/ 1380381 w 1543905"/>
              <a:gd name="connsiteY54" fmla="*/ 1132024 h 1399728"/>
              <a:gd name="connsiteX55" fmla="*/ 1492374 w 1543905"/>
              <a:gd name="connsiteY55" fmla="*/ 1020031 h 1399728"/>
              <a:gd name="connsiteX56" fmla="*/ 1492374 w 1543905"/>
              <a:gd name="connsiteY56" fmla="*/ 729444 h 1399728"/>
              <a:gd name="connsiteX57" fmla="*/ 1380381 w 1543905"/>
              <a:gd name="connsiteY57" fmla="*/ 617451 h 1399728"/>
              <a:gd name="connsiteX58" fmla="*/ 1481956 w 1543905"/>
              <a:gd name="connsiteY58" fmla="*/ 1276201 h 1399728"/>
              <a:gd name="connsiteX59" fmla="*/ 61764 w 1543905"/>
              <a:gd name="connsiteY59" fmla="*/ 1276201 h 1399728"/>
              <a:gd name="connsiteX60" fmla="*/ 0 w 1543905"/>
              <a:gd name="connsiteY60" fmla="*/ 1337965 h 1399728"/>
              <a:gd name="connsiteX61" fmla="*/ 61764 w 1543905"/>
              <a:gd name="connsiteY61" fmla="*/ 1399729 h 1399728"/>
              <a:gd name="connsiteX62" fmla="*/ 1482142 w 1543905"/>
              <a:gd name="connsiteY62" fmla="*/ 1399729 h 1399728"/>
              <a:gd name="connsiteX63" fmla="*/ 1543906 w 1543905"/>
              <a:gd name="connsiteY63" fmla="*/ 1337965 h 1399728"/>
              <a:gd name="connsiteX64" fmla="*/ 1481956 w 1543905"/>
              <a:gd name="connsiteY64" fmla="*/ 1276201 h 1399728"/>
            </a:gdLst>
            <a:ahLst/>
            <a:cxnLst/>
            <a:rect l="l" t="t" r="r" b="b"/>
            <a:pathLst>
              <a:path w="1543905" h="1399728">
                <a:moveTo>
                  <a:pt x="351048" y="523317"/>
                </a:moveTo>
                <a:cubicBezTo>
                  <a:pt x="351234" y="523317"/>
                  <a:pt x="351234" y="523317"/>
                  <a:pt x="351048" y="523317"/>
                </a:cubicBezTo>
                <a:cubicBezTo>
                  <a:pt x="351234" y="523317"/>
                  <a:pt x="351420" y="523503"/>
                  <a:pt x="351420" y="523503"/>
                </a:cubicBezTo>
                <a:lnTo>
                  <a:pt x="351420" y="1020031"/>
                </a:lnTo>
                <a:lnTo>
                  <a:pt x="351048" y="1020403"/>
                </a:lnTo>
                <a:lnTo>
                  <a:pt x="163525" y="1020403"/>
                </a:lnTo>
                <a:lnTo>
                  <a:pt x="163153" y="1020031"/>
                </a:lnTo>
                <a:lnTo>
                  <a:pt x="163153" y="523503"/>
                </a:lnTo>
                <a:lnTo>
                  <a:pt x="163153" y="523317"/>
                </a:lnTo>
                <a:lnTo>
                  <a:pt x="163339" y="523131"/>
                </a:lnTo>
                <a:lnTo>
                  <a:pt x="351048" y="523131"/>
                </a:lnTo>
                <a:moveTo>
                  <a:pt x="351048" y="411696"/>
                </a:moveTo>
                <a:lnTo>
                  <a:pt x="163339" y="411696"/>
                </a:lnTo>
                <a:cubicBezTo>
                  <a:pt x="101575" y="411696"/>
                  <a:pt x="51346" y="461739"/>
                  <a:pt x="51346" y="523689"/>
                </a:cubicBezTo>
                <a:lnTo>
                  <a:pt x="51346" y="1020217"/>
                </a:lnTo>
                <a:cubicBezTo>
                  <a:pt x="51346" y="1081795"/>
                  <a:pt x="101761" y="1132210"/>
                  <a:pt x="163339" y="1132210"/>
                </a:cubicBezTo>
                <a:lnTo>
                  <a:pt x="351048" y="1132210"/>
                </a:lnTo>
                <a:cubicBezTo>
                  <a:pt x="412626" y="1132210"/>
                  <a:pt x="463042" y="1081795"/>
                  <a:pt x="463042" y="1020217"/>
                </a:cubicBezTo>
                <a:lnTo>
                  <a:pt x="463042" y="523503"/>
                </a:lnTo>
                <a:cubicBezTo>
                  <a:pt x="463042" y="461739"/>
                  <a:pt x="412998" y="411696"/>
                  <a:pt x="351048" y="411696"/>
                </a:cubicBezTo>
                <a:close/>
                <a:moveTo>
                  <a:pt x="865808" y="111621"/>
                </a:moveTo>
                <a:cubicBezTo>
                  <a:pt x="865994" y="111621"/>
                  <a:pt x="866180" y="111807"/>
                  <a:pt x="866180" y="111807"/>
                </a:cubicBezTo>
                <a:lnTo>
                  <a:pt x="866180" y="1020031"/>
                </a:lnTo>
                <a:lnTo>
                  <a:pt x="865808" y="1020403"/>
                </a:lnTo>
                <a:lnTo>
                  <a:pt x="678284" y="1020403"/>
                </a:lnTo>
                <a:lnTo>
                  <a:pt x="677912" y="1020031"/>
                </a:lnTo>
                <a:lnTo>
                  <a:pt x="677912" y="111993"/>
                </a:lnTo>
                <a:lnTo>
                  <a:pt x="677912" y="111807"/>
                </a:lnTo>
                <a:lnTo>
                  <a:pt x="678098" y="111621"/>
                </a:lnTo>
                <a:lnTo>
                  <a:pt x="865808" y="111621"/>
                </a:lnTo>
                <a:moveTo>
                  <a:pt x="865808" y="0"/>
                </a:moveTo>
                <a:lnTo>
                  <a:pt x="677912" y="0"/>
                </a:lnTo>
                <a:cubicBezTo>
                  <a:pt x="616148" y="0"/>
                  <a:pt x="565919" y="50043"/>
                  <a:pt x="565919" y="111993"/>
                </a:cubicBezTo>
                <a:lnTo>
                  <a:pt x="565919" y="1020217"/>
                </a:lnTo>
                <a:cubicBezTo>
                  <a:pt x="565919" y="1081795"/>
                  <a:pt x="616335" y="1132210"/>
                  <a:pt x="677912" y="1132210"/>
                </a:cubicBezTo>
                <a:lnTo>
                  <a:pt x="865622" y="1132210"/>
                </a:lnTo>
                <a:cubicBezTo>
                  <a:pt x="927199" y="1132210"/>
                  <a:pt x="977615" y="1081795"/>
                  <a:pt x="977615" y="1020217"/>
                </a:cubicBezTo>
                <a:lnTo>
                  <a:pt x="977615" y="111993"/>
                </a:lnTo>
                <a:cubicBezTo>
                  <a:pt x="977615" y="50043"/>
                  <a:pt x="927571" y="0"/>
                  <a:pt x="865808" y="0"/>
                </a:cubicBezTo>
                <a:close/>
                <a:moveTo>
                  <a:pt x="1380381" y="729072"/>
                </a:moveTo>
                <a:cubicBezTo>
                  <a:pt x="1380567" y="729072"/>
                  <a:pt x="1380753" y="729258"/>
                  <a:pt x="1380753" y="729258"/>
                </a:cubicBezTo>
                <a:lnTo>
                  <a:pt x="1380753" y="1020031"/>
                </a:lnTo>
                <a:lnTo>
                  <a:pt x="1380381" y="1020403"/>
                </a:lnTo>
                <a:lnTo>
                  <a:pt x="1192858" y="1020403"/>
                </a:lnTo>
                <a:lnTo>
                  <a:pt x="1192485" y="1020031"/>
                </a:lnTo>
                <a:lnTo>
                  <a:pt x="1192485" y="729444"/>
                </a:lnTo>
                <a:lnTo>
                  <a:pt x="1192485" y="729258"/>
                </a:lnTo>
                <a:lnTo>
                  <a:pt x="1192671" y="729072"/>
                </a:lnTo>
                <a:lnTo>
                  <a:pt x="1380381" y="729072"/>
                </a:lnTo>
                <a:moveTo>
                  <a:pt x="1380381" y="617451"/>
                </a:moveTo>
                <a:lnTo>
                  <a:pt x="1192671" y="617451"/>
                </a:lnTo>
                <a:cubicBezTo>
                  <a:pt x="1130908" y="617451"/>
                  <a:pt x="1080678" y="667494"/>
                  <a:pt x="1080678" y="729444"/>
                </a:cubicBezTo>
                <a:lnTo>
                  <a:pt x="1080678" y="1020031"/>
                </a:lnTo>
                <a:cubicBezTo>
                  <a:pt x="1080678" y="1081608"/>
                  <a:pt x="1131094" y="1132024"/>
                  <a:pt x="1192671" y="1132024"/>
                </a:cubicBezTo>
                <a:lnTo>
                  <a:pt x="1380381" y="1132024"/>
                </a:lnTo>
                <a:cubicBezTo>
                  <a:pt x="1441959" y="1132024"/>
                  <a:pt x="1492374" y="1081608"/>
                  <a:pt x="1492374" y="1020031"/>
                </a:cubicBezTo>
                <a:lnTo>
                  <a:pt x="1492374" y="729444"/>
                </a:lnTo>
                <a:cubicBezTo>
                  <a:pt x="1492374" y="667680"/>
                  <a:pt x="1442145" y="617451"/>
                  <a:pt x="1380381" y="617451"/>
                </a:cubicBezTo>
                <a:close/>
                <a:moveTo>
                  <a:pt x="1481956" y="1276201"/>
                </a:moveTo>
                <a:lnTo>
                  <a:pt x="61764" y="1276201"/>
                </a:lnTo>
                <a:cubicBezTo>
                  <a:pt x="27719" y="1276201"/>
                  <a:pt x="0" y="1303920"/>
                  <a:pt x="0" y="1337965"/>
                </a:cubicBezTo>
                <a:cubicBezTo>
                  <a:pt x="0" y="1372009"/>
                  <a:pt x="27719" y="1399729"/>
                  <a:pt x="61764" y="1399729"/>
                </a:cubicBezTo>
                <a:lnTo>
                  <a:pt x="1482142" y="1399729"/>
                </a:lnTo>
                <a:cubicBezTo>
                  <a:pt x="1516187" y="1399729"/>
                  <a:pt x="1543906" y="1372009"/>
                  <a:pt x="1543906" y="1337965"/>
                </a:cubicBezTo>
                <a:cubicBezTo>
                  <a:pt x="1543720" y="1303734"/>
                  <a:pt x="1516187" y="1276201"/>
                  <a:pt x="1481956" y="1276201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1257663" y="5887879"/>
            <a:ext cx="261237" cy="246221"/>
          </a:xfrm>
          <a:custGeom>
            <a:avLst/>
            <a:gdLst>
              <a:gd name="connsiteX0" fmla="*/ 1110072 w 1498885"/>
              <a:gd name="connsiteY0" fmla="*/ 1039039 h 1412736"/>
              <a:gd name="connsiteX1" fmla="*/ 1149511 w 1498885"/>
              <a:gd name="connsiteY1" fmla="*/ 1055363 h 1412736"/>
              <a:gd name="connsiteX2" fmla="*/ 1371451 w 1498885"/>
              <a:gd name="connsiteY2" fmla="*/ 1277303 h 1412736"/>
              <a:gd name="connsiteX3" fmla="*/ 1371451 w 1498885"/>
              <a:gd name="connsiteY3" fmla="*/ 1356182 h 1412736"/>
              <a:gd name="connsiteX4" fmla="*/ 1332012 w 1498885"/>
              <a:gd name="connsiteY4" fmla="*/ 1372553 h 1412736"/>
              <a:gd name="connsiteX5" fmla="*/ 1292572 w 1498885"/>
              <a:gd name="connsiteY5" fmla="*/ 1356182 h 1412736"/>
              <a:gd name="connsiteX6" fmla="*/ 1070632 w 1498885"/>
              <a:gd name="connsiteY6" fmla="*/ 1134242 h 1412736"/>
              <a:gd name="connsiteX7" fmla="*/ 1070632 w 1498885"/>
              <a:gd name="connsiteY7" fmla="*/ 1055363 h 1412736"/>
              <a:gd name="connsiteX8" fmla="*/ 1110072 w 1498885"/>
              <a:gd name="connsiteY8" fmla="*/ 1039039 h 1412736"/>
              <a:gd name="connsiteX9" fmla="*/ 1110072 w 1498885"/>
              <a:gd name="connsiteY9" fmla="*/ 705989 h 1412736"/>
              <a:gd name="connsiteX10" fmla="*/ 1443075 w 1498885"/>
              <a:gd name="connsiteY10" fmla="*/ 705989 h 1412736"/>
              <a:gd name="connsiteX11" fmla="*/ 1498885 w 1498885"/>
              <a:gd name="connsiteY11" fmla="*/ 761800 h 1412736"/>
              <a:gd name="connsiteX12" fmla="*/ 1443075 w 1498885"/>
              <a:gd name="connsiteY12" fmla="*/ 817611 h 1412736"/>
              <a:gd name="connsiteX13" fmla="*/ 1110072 w 1498885"/>
              <a:gd name="connsiteY13" fmla="*/ 817611 h 1412736"/>
              <a:gd name="connsiteX14" fmla="*/ 1054261 w 1498885"/>
              <a:gd name="connsiteY14" fmla="*/ 761800 h 1412736"/>
              <a:gd name="connsiteX15" fmla="*/ 1110072 w 1498885"/>
              <a:gd name="connsiteY15" fmla="*/ 705989 h 1412736"/>
              <a:gd name="connsiteX16" fmla="*/ 1332012 w 1498885"/>
              <a:gd name="connsiteY16" fmla="*/ 151093 h 1412736"/>
              <a:gd name="connsiteX17" fmla="*/ 1371451 w 1498885"/>
              <a:gd name="connsiteY17" fmla="*/ 167418 h 1412736"/>
              <a:gd name="connsiteX18" fmla="*/ 1371451 w 1498885"/>
              <a:gd name="connsiteY18" fmla="*/ 246297 h 1412736"/>
              <a:gd name="connsiteX19" fmla="*/ 1149511 w 1498885"/>
              <a:gd name="connsiteY19" fmla="*/ 468236 h 1412736"/>
              <a:gd name="connsiteX20" fmla="*/ 1110072 w 1498885"/>
              <a:gd name="connsiteY20" fmla="*/ 484608 h 1412736"/>
              <a:gd name="connsiteX21" fmla="*/ 1070632 w 1498885"/>
              <a:gd name="connsiteY21" fmla="*/ 468236 h 1412736"/>
              <a:gd name="connsiteX22" fmla="*/ 1070632 w 1498885"/>
              <a:gd name="connsiteY22" fmla="*/ 389358 h 1412736"/>
              <a:gd name="connsiteX23" fmla="*/ 1292572 w 1498885"/>
              <a:gd name="connsiteY23" fmla="*/ 167418 h 1412736"/>
              <a:gd name="connsiteX24" fmla="*/ 1332012 w 1498885"/>
              <a:gd name="connsiteY24" fmla="*/ 151093 h 1412736"/>
              <a:gd name="connsiteX25" fmla="*/ 709724 w 1498885"/>
              <a:gd name="connsiteY25" fmla="*/ 111607 h 1412736"/>
              <a:gd name="connsiteX26" fmla="*/ 649635 w 1498885"/>
              <a:gd name="connsiteY26" fmla="*/ 127420 h 1412736"/>
              <a:gd name="connsiteX27" fmla="*/ 174129 w 1498885"/>
              <a:gd name="connsiteY27" fmla="*/ 394752 h 1412736"/>
              <a:gd name="connsiteX28" fmla="*/ 111621 w 1498885"/>
              <a:gd name="connsiteY28" fmla="*/ 501536 h 1412736"/>
              <a:gd name="connsiteX29" fmla="*/ 111621 w 1498885"/>
              <a:gd name="connsiteY29" fmla="*/ 910814 h 1412736"/>
              <a:gd name="connsiteX30" fmla="*/ 174129 w 1498885"/>
              <a:gd name="connsiteY30" fmla="*/ 1017598 h 1412736"/>
              <a:gd name="connsiteX31" fmla="*/ 649821 w 1498885"/>
              <a:gd name="connsiteY31" fmla="*/ 1284930 h 1412736"/>
              <a:gd name="connsiteX32" fmla="*/ 771674 w 1498885"/>
              <a:gd name="connsiteY32" fmla="*/ 1283814 h 1412736"/>
              <a:gd name="connsiteX33" fmla="*/ 832321 w 1498885"/>
              <a:gd name="connsiteY33" fmla="*/ 1178146 h 1412736"/>
              <a:gd name="connsiteX34" fmla="*/ 832321 w 1498885"/>
              <a:gd name="connsiteY34" fmla="*/ 234204 h 1412736"/>
              <a:gd name="connsiteX35" fmla="*/ 771674 w 1498885"/>
              <a:gd name="connsiteY35" fmla="*/ 128536 h 1412736"/>
              <a:gd name="connsiteX36" fmla="*/ 709724 w 1498885"/>
              <a:gd name="connsiteY36" fmla="*/ 111607 h 1412736"/>
              <a:gd name="connsiteX37" fmla="*/ 711864 w 1498885"/>
              <a:gd name="connsiteY37" fmla="*/ 9 h 1412736"/>
              <a:gd name="connsiteX38" fmla="*/ 828043 w 1498885"/>
              <a:gd name="connsiteY38" fmla="*/ 32356 h 1412736"/>
              <a:gd name="connsiteX39" fmla="*/ 943942 w 1498885"/>
              <a:gd name="connsiteY39" fmla="*/ 234390 h 1412736"/>
              <a:gd name="connsiteX40" fmla="*/ 943942 w 1498885"/>
              <a:gd name="connsiteY40" fmla="*/ 1178518 h 1412736"/>
              <a:gd name="connsiteX41" fmla="*/ 828043 w 1498885"/>
              <a:gd name="connsiteY41" fmla="*/ 1380552 h 1412736"/>
              <a:gd name="connsiteX42" fmla="*/ 709910 w 1498885"/>
              <a:gd name="connsiteY42" fmla="*/ 1412736 h 1412736"/>
              <a:gd name="connsiteX43" fmla="*/ 595126 w 1498885"/>
              <a:gd name="connsiteY43" fmla="*/ 1382413 h 1412736"/>
              <a:gd name="connsiteX44" fmla="*/ 119435 w 1498885"/>
              <a:gd name="connsiteY44" fmla="*/ 1115080 h 1412736"/>
              <a:gd name="connsiteX45" fmla="*/ 0 w 1498885"/>
              <a:gd name="connsiteY45" fmla="*/ 911000 h 1412736"/>
              <a:gd name="connsiteX46" fmla="*/ 0 w 1498885"/>
              <a:gd name="connsiteY46" fmla="*/ 501722 h 1412736"/>
              <a:gd name="connsiteX47" fmla="*/ 119435 w 1498885"/>
              <a:gd name="connsiteY47" fmla="*/ 297642 h 1412736"/>
              <a:gd name="connsiteX48" fmla="*/ 595126 w 1498885"/>
              <a:gd name="connsiteY48" fmla="*/ 30309 h 1412736"/>
              <a:gd name="connsiteX49" fmla="*/ 711864 w 1498885"/>
              <a:gd name="connsiteY49" fmla="*/ 9 h 1412736"/>
            </a:gdLst>
            <a:ahLst/>
            <a:cxnLst/>
            <a:rect l="l" t="t" r="r" b="b"/>
            <a:pathLst>
              <a:path w="1498885" h="1412736">
                <a:moveTo>
                  <a:pt x="1110072" y="1039039"/>
                </a:moveTo>
                <a:cubicBezTo>
                  <a:pt x="1124350" y="1039039"/>
                  <a:pt x="1138628" y="1044480"/>
                  <a:pt x="1149511" y="1055363"/>
                </a:cubicBezTo>
                <a:lnTo>
                  <a:pt x="1371451" y="1277303"/>
                </a:lnTo>
                <a:cubicBezTo>
                  <a:pt x="1393217" y="1299070"/>
                  <a:pt x="1393217" y="1334416"/>
                  <a:pt x="1371451" y="1356182"/>
                </a:cubicBezTo>
                <a:cubicBezTo>
                  <a:pt x="1360661" y="1366972"/>
                  <a:pt x="1346336" y="1372553"/>
                  <a:pt x="1332012" y="1372553"/>
                </a:cubicBezTo>
                <a:cubicBezTo>
                  <a:pt x="1317687" y="1372553"/>
                  <a:pt x="1303362" y="1367158"/>
                  <a:pt x="1292572" y="1356182"/>
                </a:cubicBezTo>
                <a:lnTo>
                  <a:pt x="1070632" y="1134242"/>
                </a:lnTo>
                <a:cubicBezTo>
                  <a:pt x="1048866" y="1112476"/>
                  <a:pt x="1048866" y="1077130"/>
                  <a:pt x="1070632" y="1055363"/>
                </a:cubicBezTo>
                <a:cubicBezTo>
                  <a:pt x="1081515" y="1044480"/>
                  <a:pt x="1095793" y="1039039"/>
                  <a:pt x="1110072" y="1039039"/>
                </a:cubicBezTo>
                <a:close/>
                <a:moveTo>
                  <a:pt x="1110072" y="705989"/>
                </a:moveTo>
                <a:lnTo>
                  <a:pt x="1443075" y="705989"/>
                </a:lnTo>
                <a:cubicBezTo>
                  <a:pt x="1473956" y="705989"/>
                  <a:pt x="1498885" y="730918"/>
                  <a:pt x="1498885" y="761800"/>
                </a:cubicBezTo>
                <a:cubicBezTo>
                  <a:pt x="1498885" y="792682"/>
                  <a:pt x="1473770" y="817611"/>
                  <a:pt x="1443075" y="817611"/>
                </a:cubicBezTo>
                <a:lnTo>
                  <a:pt x="1110072" y="817611"/>
                </a:lnTo>
                <a:cubicBezTo>
                  <a:pt x="1079190" y="817611"/>
                  <a:pt x="1054261" y="792682"/>
                  <a:pt x="1054261" y="761800"/>
                </a:cubicBezTo>
                <a:cubicBezTo>
                  <a:pt x="1054261" y="730918"/>
                  <a:pt x="1079190" y="705989"/>
                  <a:pt x="1110072" y="705989"/>
                </a:cubicBezTo>
                <a:close/>
                <a:moveTo>
                  <a:pt x="1332012" y="151093"/>
                </a:moveTo>
                <a:cubicBezTo>
                  <a:pt x="1346290" y="151093"/>
                  <a:pt x="1360568" y="156535"/>
                  <a:pt x="1371451" y="167418"/>
                </a:cubicBezTo>
                <a:cubicBezTo>
                  <a:pt x="1393217" y="189184"/>
                  <a:pt x="1393217" y="224530"/>
                  <a:pt x="1371451" y="246297"/>
                </a:cubicBezTo>
                <a:lnTo>
                  <a:pt x="1149511" y="468236"/>
                </a:lnTo>
                <a:cubicBezTo>
                  <a:pt x="1138721" y="479213"/>
                  <a:pt x="1124396" y="484608"/>
                  <a:pt x="1110072" y="484608"/>
                </a:cubicBezTo>
                <a:cubicBezTo>
                  <a:pt x="1095747" y="484608"/>
                  <a:pt x="1081422" y="479213"/>
                  <a:pt x="1070632" y="468236"/>
                </a:cubicBezTo>
                <a:cubicBezTo>
                  <a:pt x="1048866" y="446470"/>
                  <a:pt x="1048866" y="411124"/>
                  <a:pt x="1070632" y="389358"/>
                </a:cubicBezTo>
                <a:lnTo>
                  <a:pt x="1292572" y="167418"/>
                </a:lnTo>
                <a:cubicBezTo>
                  <a:pt x="1303455" y="156535"/>
                  <a:pt x="1317733" y="151093"/>
                  <a:pt x="1332012" y="151093"/>
                </a:cubicBezTo>
                <a:close/>
                <a:moveTo>
                  <a:pt x="709724" y="111607"/>
                </a:moveTo>
                <a:cubicBezTo>
                  <a:pt x="689074" y="111607"/>
                  <a:pt x="668610" y="116816"/>
                  <a:pt x="649635" y="127420"/>
                </a:cubicBezTo>
                <a:lnTo>
                  <a:pt x="174129" y="394752"/>
                </a:lnTo>
                <a:cubicBezTo>
                  <a:pt x="135620" y="416332"/>
                  <a:pt x="111621" y="457260"/>
                  <a:pt x="111621" y="501536"/>
                </a:cubicBezTo>
                <a:lnTo>
                  <a:pt x="111621" y="910814"/>
                </a:lnTo>
                <a:cubicBezTo>
                  <a:pt x="111621" y="955090"/>
                  <a:pt x="135620" y="996018"/>
                  <a:pt x="174129" y="1017598"/>
                </a:cubicBezTo>
                <a:lnTo>
                  <a:pt x="649821" y="1284930"/>
                </a:lnTo>
                <a:cubicBezTo>
                  <a:pt x="688144" y="1306510"/>
                  <a:pt x="733723" y="1306138"/>
                  <a:pt x="771674" y="1283814"/>
                </a:cubicBezTo>
                <a:cubicBezTo>
                  <a:pt x="809625" y="1261676"/>
                  <a:pt x="832321" y="1222050"/>
                  <a:pt x="832321" y="1178146"/>
                </a:cubicBezTo>
                <a:lnTo>
                  <a:pt x="832321" y="234204"/>
                </a:lnTo>
                <a:cubicBezTo>
                  <a:pt x="832321" y="190113"/>
                  <a:pt x="809625" y="150674"/>
                  <a:pt x="771674" y="128536"/>
                </a:cubicBezTo>
                <a:cubicBezTo>
                  <a:pt x="752326" y="117188"/>
                  <a:pt x="731118" y="111607"/>
                  <a:pt x="709724" y="111607"/>
                </a:cubicBezTo>
                <a:close/>
                <a:moveTo>
                  <a:pt x="711864" y="9"/>
                </a:moveTo>
                <a:cubicBezTo>
                  <a:pt x="751861" y="358"/>
                  <a:pt x="791766" y="11148"/>
                  <a:pt x="828043" y="32356"/>
                </a:cubicBezTo>
                <a:cubicBezTo>
                  <a:pt x="900596" y="74772"/>
                  <a:pt x="943942" y="150302"/>
                  <a:pt x="943942" y="234390"/>
                </a:cubicBezTo>
                <a:lnTo>
                  <a:pt x="943942" y="1178518"/>
                </a:lnTo>
                <a:cubicBezTo>
                  <a:pt x="943942" y="1262606"/>
                  <a:pt x="900596" y="1338136"/>
                  <a:pt x="828043" y="1380552"/>
                </a:cubicBezTo>
                <a:cubicBezTo>
                  <a:pt x="791208" y="1401946"/>
                  <a:pt x="750466" y="1412736"/>
                  <a:pt x="709910" y="1412736"/>
                </a:cubicBezTo>
                <a:cubicBezTo>
                  <a:pt x="670471" y="1412736"/>
                  <a:pt x="631217" y="1402691"/>
                  <a:pt x="595126" y="1382413"/>
                </a:cubicBezTo>
                <a:lnTo>
                  <a:pt x="119435" y="1115080"/>
                </a:lnTo>
                <a:cubicBezTo>
                  <a:pt x="45765" y="1073594"/>
                  <a:pt x="0" y="995460"/>
                  <a:pt x="0" y="911000"/>
                </a:cubicBezTo>
                <a:lnTo>
                  <a:pt x="0" y="501722"/>
                </a:lnTo>
                <a:cubicBezTo>
                  <a:pt x="0" y="417262"/>
                  <a:pt x="45765" y="338942"/>
                  <a:pt x="119435" y="297642"/>
                </a:cubicBezTo>
                <a:lnTo>
                  <a:pt x="595126" y="30309"/>
                </a:lnTo>
                <a:cubicBezTo>
                  <a:pt x="631775" y="9752"/>
                  <a:pt x="671866" y="-340"/>
                  <a:pt x="711864" y="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3721115" y="1028700"/>
            <a:ext cx="7238985" cy="279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39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Thanks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3746516" y="4263808"/>
            <a:ext cx="7772384" cy="3448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800" dirty="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Edited by Dr Mehrunishah Begum</a:t>
            </a:r>
            <a:endParaRPr kumimoji="1" lang="zh-CN" altLang="en-US" dirty="0"/>
          </a:p>
        </p:txBody>
      </p:sp>
      <p:cxnSp>
        <p:nvCxnSpPr>
          <p:cNvPr id="13" name="标题 1"/>
          <p:cNvCxnSpPr/>
          <p:nvPr/>
        </p:nvCxnSpPr>
        <p:spPr>
          <a:xfrm>
            <a:off x="3746517" y="4062394"/>
            <a:ext cx="2902732" cy="0"/>
          </a:xfrm>
          <a:prstGeom prst="line">
            <a:avLst/>
          </a:prstGeom>
          <a:noFill/>
          <a:ln w="19050" cap="sq">
            <a:solidFill>
              <a:schemeClr val="accent1"/>
            </a:solidFill>
            <a:miter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rot="16200000">
            <a:off x="1359168" y="-892247"/>
            <a:ext cx="673668" cy="3827946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rot="16200000">
            <a:off x="2559603" y="3397219"/>
            <a:ext cx="3600000" cy="36000"/>
          </a:xfrm>
          <a:prstGeom prst="rect">
            <a:avLst/>
          </a:prstGeom>
          <a:solidFill>
            <a:schemeClr val="accent1"/>
          </a:solidFill>
          <a:ln w="9525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5073176" y="1615219"/>
            <a:ext cx="4996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5F5F5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01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5614900" y="1671363"/>
            <a:ext cx="5904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Overview of Healthcare Management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5073176" y="2736997"/>
            <a:ext cx="4996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5F5F5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02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5614900" y="2793141"/>
            <a:ext cx="54468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Key Functions of Healthcare Management</a:t>
            </a:r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5073176" y="3858775"/>
            <a:ext cx="499624" cy="430887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5F5F5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03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5614900" y="3914919"/>
            <a:ext cx="5904000" cy="90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Challenges in Healthcare Management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079500" y="1527948"/>
            <a:ext cx="2966274" cy="72082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ctr"/>
            <a:r>
              <a:rPr kumimoji="1" lang="en-US" altLang="zh-CN" sz="4800">
                <a:ln w="12700">
                  <a:noFill/>
                </a:ln>
                <a:solidFill>
                  <a:srgbClr val="5F5F5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</a:t>
            </a:r>
            <a:r>
              <a:rPr kumimoji="1" lang="en-US" altLang="zh-CN" sz="4800">
                <a:ln w="12700">
                  <a:noFill/>
                </a:ln>
                <a:solidFill>
                  <a:srgbClr val="000000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ontents</a:t>
            </a:r>
            <a:endParaRPr kumimoji="1"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640988" y="1549399"/>
            <a:ext cx="4351112" cy="43511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107381" y="2784343"/>
            <a:ext cx="1732188" cy="17321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5469" y="1853723"/>
            <a:ext cx="1025527" cy="69896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1913021"/>
            <a:ext cx="1035665" cy="58036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01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767506"/>
            <a:ext cx="5372009" cy="132393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Overview of Healthcare Management</a:t>
            </a:r>
            <a:endParaRPr kumimoji="1"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329606" y="1080078"/>
            <a:ext cx="5054022" cy="5054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0015146" y="4839239"/>
            <a:ext cx="1411656" cy="1411656"/>
          </a:xfrm>
          <a:prstGeom prst="donu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 flipV="1">
            <a:off x="660400" y="2049495"/>
            <a:ext cx="5331326" cy="3433373"/>
          </a:xfrm>
          <a:custGeom>
            <a:avLst/>
            <a:gdLst>
              <a:gd name="connsiteX0" fmla="*/ 121647 w 5001127"/>
              <a:gd name="connsiteY0" fmla="*/ 4106779 h 4106779"/>
              <a:gd name="connsiteX1" fmla="*/ 4879480 w 5001127"/>
              <a:gd name="connsiteY1" fmla="*/ 4106779 h 4106779"/>
              <a:gd name="connsiteX2" fmla="*/ 5001127 w 5001127"/>
              <a:gd name="connsiteY2" fmla="*/ 3985132 h 4106779"/>
              <a:gd name="connsiteX3" fmla="*/ 5001127 w 5001127"/>
              <a:gd name="connsiteY3" fmla="*/ 370300 h 4106779"/>
              <a:gd name="connsiteX4" fmla="*/ 4879480 w 5001127"/>
              <a:gd name="connsiteY4" fmla="*/ 248653 h 4106779"/>
              <a:gd name="connsiteX5" fmla="*/ 2667343 w 5001127"/>
              <a:gd name="connsiteY5" fmla="*/ 248653 h 4106779"/>
              <a:gd name="connsiteX6" fmla="*/ 2500563 w 5001127"/>
              <a:gd name="connsiteY6" fmla="*/ 0 h 4106779"/>
              <a:gd name="connsiteX7" fmla="*/ 2333784 w 5001127"/>
              <a:gd name="connsiteY7" fmla="*/ 248653 h 4106779"/>
              <a:gd name="connsiteX8" fmla="*/ 121647 w 5001127"/>
              <a:gd name="connsiteY8" fmla="*/ 248653 h 4106779"/>
              <a:gd name="connsiteX9" fmla="*/ 0 w 5001127"/>
              <a:gd name="connsiteY9" fmla="*/ 370300 h 4106779"/>
              <a:gd name="connsiteX10" fmla="*/ 0 w 5001127"/>
              <a:gd name="connsiteY10" fmla="*/ 3985132 h 4106779"/>
              <a:gd name="connsiteX11" fmla="*/ 121647 w 5001127"/>
              <a:gd name="connsiteY11" fmla="*/ 4106779 h 4106779"/>
            </a:gdLst>
            <a:ahLst/>
            <a:cxnLst/>
            <a:rect l="l" t="t" r="r" b="b"/>
            <a:pathLst>
              <a:path w="5001127" h="4106779">
                <a:moveTo>
                  <a:pt x="121647" y="4106779"/>
                </a:moveTo>
                <a:lnTo>
                  <a:pt x="4879480" y="4106779"/>
                </a:lnTo>
                <a:cubicBezTo>
                  <a:pt x="4946664" y="4106779"/>
                  <a:pt x="5001127" y="4052316"/>
                  <a:pt x="5001127" y="3985132"/>
                </a:cubicBezTo>
                <a:lnTo>
                  <a:pt x="5001127" y="370300"/>
                </a:lnTo>
                <a:cubicBezTo>
                  <a:pt x="5001127" y="303116"/>
                  <a:pt x="4946664" y="248653"/>
                  <a:pt x="4879480" y="248653"/>
                </a:cubicBezTo>
                <a:lnTo>
                  <a:pt x="2667343" y="248653"/>
                </a:lnTo>
                <a:lnTo>
                  <a:pt x="2500563" y="0"/>
                </a:lnTo>
                <a:lnTo>
                  <a:pt x="2333784" y="248653"/>
                </a:lnTo>
                <a:lnTo>
                  <a:pt x="121647" y="248653"/>
                </a:lnTo>
                <a:cubicBezTo>
                  <a:pt x="54463" y="248653"/>
                  <a:pt x="0" y="303116"/>
                  <a:pt x="0" y="370300"/>
                </a:cubicBezTo>
                <a:lnTo>
                  <a:pt x="0" y="3985132"/>
                </a:lnTo>
                <a:cubicBezTo>
                  <a:pt x="0" y="4052316"/>
                  <a:pt x="54463" y="4106779"/>
                  <a:pt x="121647" y="4106779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2907257" y="1644315"/>
            <a:ext cx="837611" cy="837611"/>
          </a:xfrm>
          <a:prstGeom prst="flowChartConnector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952786" y="3388413"/>
            <a:ext cx="4746552" cy="14689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Healthcare management involves the planning, organization, and oversight of healthcare systems to ensure efficient service delivery, promoting optimal health outcomes for patients and communities.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3120648" y="1883283"/>
            <a:ext cx="410830" cy="35967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952787" y="2644679"/>
            <a:ext cx="4746552" cy="70812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4588E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What is Healthcare Management?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 flipV="1">
            <a:off x="6187574" y="2049495"/>
            <a:ext cx="5331326" cy="3433373"/>
          </a:xfrm>
          <a:custGeom>
            <a:avLst/>
            <a:gdLst>
              <a:gd name="connsiteX0" fmla="*/ 121647 w 5001127"/>
              <a:gd name="connsiteY0" fmla="*/ 4106779 h 4106779"/>
              <a:gd name="connsiteX1" fmla="*/ 4879480 w 5001127"/>
              <a:gd name="connsiteY1" fmla="*/ 4106779 h 4106779"/>
              <a:gd name="connsiteX2" fmla="*/ 5001127 w 5001127"/>
              <a:gd name="connsiteY2" fmla="*/ 3985132 h 4106779"/>
              <a:gd name="connsiteX3" fmla="*/ 5001127 w 5001127"/>
              <a:gd name="connsiteY3" fmla="*/ 370300 h 4106779"/>
              <a:gd name="connsiteX4" fmla="*/ 4879480 w 5001127"/>
              <a:gd name="connsiteY4" fmla="*/ 248653 h 4106779"/>
              <a:gd name="connsiteX5" fmla="*/ 2667343 w 5001127"/>
              <a:gd name="connsiteY5" fmla="*/ 248653 h 4106779"/>
              <a:gd name="connsiteX6" fmla="*/ 2500563 w 5001127"/>
              <a:gd name="connsiteY6" fmla="*/ 0 h 4106779"/>
              <a:gd name="connsiteX7" fmla="*/ 2333784 w 5001127"/>
              <a:gd name="connsiteY7" fmla="*/ 248653 h 4106779"/>
              <a:gd name="connsiteX8" fmla="*/ 121647 w 5001127"/>
              <a:gd name="connsiteY8" fmla="*/ 248653 h 4106779"/>
              <a:gd name="connsiteX9" fmla="*/ 0 w 5001127"/>
              <a:gd name="connsiteY9" fmla="*/ 370300 h 4106779"/>
              <a:gd name="connsiteX10" fmla="*/ 0 w 5001127"/>
              <a:gd name="connsiteY10" fmla="*/ 3985132 h 4106779"/>
              <a:gd name="connsiteX11" fmla="*/ 121647 w 5001127"/>
              <a:gd name="connsiteY11" fmla="*/ 4106779 h 4106779"/>
            </a:gdLst>
            <a:ahLst/>
            <a:cxnLst/>
            <a:rect l="l" t="t" r="r" b="b"/>
            <a:pathLst>
              <a:path w="5001127" h="4106779">
                <a:moveTo>
                  <a:pt x="121647" y="4106779"/>
                </a:moveTo>
                <a:lnTo>
                  <a:pt x="4879480" y="4106779"/>
                </a:lnTo>
                <a:cubicBezTo>
                  <a:pt x="4946664" y="4106779"/>
                  <a:pt x="5001127" y="4052316"/>
                  <a:pt x="5001127" y="3985132"/>
                </a:cubicBezTo>
                <a:lnTo>
                  <a:pt x="5001127" y="370300"/>
                </a:lnTo>
                <a:cubicBezTo>
                  <a:pt x="5001127" y="303116"/>
                  <a:pt x="4946664" y="248653"/>
                  <a:pt x="4879480" y="248653"/>
                </a:cubicBezTo>
                <a:lnTo>
                  <a:pt x="2667343" y="248653"/>
                </a:lnTo>
                <a:lnTo>
                  <a:pt x="2500563" y="0"/>
                </a:lnTo>
                <a:lnTo>
                  <a:pt x="2333784" y="248653"/>
                </a:lnTo>
                <a:lnTo>
                  <a:pt x="121647" y="248653"/>
                </a:lnTo>
                <a:cubicBezTo>
                  <a:pt x="54463" y="248653"/>
                  <a:pt x="0" y="303116"/>
                  <a:pt x="0" y="370300"/>
                </a:cubicBezTo>
                <a:lnTo>
                  <a:pt x="0" y="3985132"/>
                </a:lnTo>
                <a:cubicBezTo>
                  <a:pt x="0" y="4052316"/>
                  <a:pt x="54463" y="4106779"/>
                  <a:pt x="121647" y="4106779"/>
                </a:cubicBezTo>
                <a:close/>
              </a:path>
            </a:pathLst>
          </a:cu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8434431" y="1644315"/>
            <a:ext cx="837611" cy="837611"/>
          </a:xfrm>
          <a:prstGeom prst="flowChartConnector">
            <a:avLst/>
          </a:prstGeom>
          <a:solidFill>
            <a:schemeClr val="bg1"/>
          </a:solidFill>
          <a:ln w="12700" cap="sq">
            <a:solidFill>
              <a:schemeClr val="accent1"/>
            </a:solidFill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479960" y="3388413"/>
            <a:ext cx="4746552" cy="146891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Healthcare managers play a crucial role in coordinating healthcare services, managing staff, and ensuring compliance with regulations to improve operational efficiency and patient care quality.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8647822" y="1883283"/>
            <a:ext cx="410830" cy="359676"/>
          </a:xfrm>
          <a:custGeom>
            <a:avLst/>
            <a:gdLst>
              <a:gd name="connsiteX0" fmla="*/ 411292 w 822400"/>
              <a:gd name="connsiteY0" fmla="*/ 234366 h 720000"/>
              <a:gd name="connsiteX1" fmla="*/ 285658 w 822400"/>
              <a:gd name="connsiteY1" fmla="*/ 360000 h 720000"/>
              <a:gd name="connsiteX2" fmla="*/ 411292 w 822400"/>
              <a:gd name="connsiteY2" fmla="*/ 485635 h 720000"/>
              <a:gd name="connsiteX3" fmla="*/ 536927 w 822400"/>
              <a:gd name="connsiteY3" fmla="*/ 360000 h 720000"/>
              <a:gd name="connsiteX4" fmla="*/ 411292 w 822400"/>
              <a:gd name="connsiteY4" fmla="*/ 234366 h 720000"/>
              <a:gd name="connsiteX5" fmla="*/ 411292 w 822400"/>
              <a:gd name="connsiteY5" fmla="*/ 178938 h 720000"/>
              <a:gd name="connsiteX6" fmla="*/ 592354 w 822400"/>
              <a:gd name="connsiteY6" fmla="*/ 360000 h 720000"/>
              <a:gd name="connsiteX7" fmla="*/ 411292 w 822400"/>
              <a:gd name="connsiteY7" fmla="*/ 541063 h 720000"/>
              <a:gd name="connsiteX8" fmla="*/ 230230 w 822400"/>
              <a:gd name="connsiteY8" fmla="*/ 360000 h 720000"/>
              <a:gd name="connsiteX9" fmla="*/ 411292 w 822400"/>
              <a:gd name="connsiteY9" fmla="*/ 178938 h 720000"/>
              <a:gd name="connsiteX10" fmla="*/ 235403 w 822400"/>
              <a:gd name="connsiteY10" fmla="*/ 55427 h 720000"/>
              <a:gd name="connsiteX11" fmla="*/ 59514 w 822400"/>
              <a:gd name="connsiteY11" fmla="*/ 360000 h 720000"/>
              <a:gd name="connsiteX12" fmla="*/ 235403 w 822400"/>
              <a:gd name="connsiteY12" fmla="*/ 664573 h 720000"/>
              <a:gd name="connsiteX13" fmla="*/ 587089 w 822400"/>
              <a:gd name="connsiteY13" fmla="*/ 664573 h 720000"/>
              <a:gd name="connsiteX14" fmla="*/ 762978 w 822400"/>
              <a:gd name="connsiteY14" fmla="*/ 360000 h 720000"/>
              <a:gd name="connsiteX15" fmla="*/ 587089 w 822400"/>
              <a:gd name="connsiteY15" fmla="*/ 55427 h 720000"/>
              <a:gd name="connsiteX16" fmla="*/ 219883 w 822400"/>
              <a:gd name="connsiteY16" fmla="*/ 0 h 720000"/>
              <a:gd name="connsiteX17" fmla="*/ 602516 w 822400"/>
              <a:gd name="connsiteY17" fmla="*/ 0 h 720000"/>
              <a:gd name="connsiteX18" fmla="*/ 627274 w 822400"/>
              <a:gd name="connsiteY18" fmla="*/ 14319 h 720000"/>
              <a:gd name="connsiteX19" fmla="*/ 818590 w 822400"/>
              <a:gd name="connsiteY19" fmla="*/ 345682 h 720000"/>
              <a:gd name="connsiteX20" fmla="*/ 818590 w 822400"/>
              <a:gd name="connsiteY20" fmla="*/ 374319 h 720000"/>
              <a:gd name="connsiteX21" fmla="*/ 627366 w 822400"/>
              <a:gd name="connsiteY21" fmla="*/ 705682 h 720000"/>
              <a:gd name="connsiteX22" fmla="*/ 602608 w 822400"/>
              <a:gd name="connsiteY22" fmla="*/ 720000 h 720000"/>
              <a:gd name="connsiteX23" fmla="*/ 219976 w 822400"/>
              <a:gd name="connsiteY23" fmla="*/ 720000 h 720000"/>
              <a:gd name="connsiteX24" fmla="*/ 195218 w 822400"/>
              <a:gd name="connsiteY24" fmla="*/ 705682 h 720000"/>
              <a:gd name="connsiteX25" fmla="*/ 3810 w 822400"/>
              <a:gd name="connsiteY25" fmla="*/ 374319 h 720000"/>
              <a:gd name="connsiteX26" fmla="*/ 3810 w 822400"/>
              <a:gd name="connsiteY26" fmla="*/ 345682 h 720000"/>
              <a:gd name="connsiteX27" fmla="*/ 195126 w 822400"/>
              <a:gd name="connsiteY27" fmla="*/ 14319 h 720000"/>
              <a:gd name="connsiteX28" fmla="*/ 219883 w 822400"/>
              <a:gd name="connsiteY28" fmla="*/ 0 h 720000"/>
            </a:gdLst>
            <a:ahLst/>
            <a:cxnLst/>
            <a:rect l="l" t="t" r="r" b="b"/>
            <a:pathLst>
              <a:path w="822400" h="720000">
                <a:moveTo>
                  <a:pt x="411292" y="234366"/>
                </a:moveTo>
                <a:cubicBezTo>
                  <a:pt x="342008" y="234366"/>
                  <a:pt x="285658" y="290716"/>
                  <a:pt x="285658" y="360000"/>
                </a:cubicBezTo>
                <a:cubicBezTo>
                  <a:pt x="285658" y="429284"/>
                  <a:pt x="342008" y="485635"/>
                  <a:pt x="411292" y="485635"/>
                </a:cubicBezTo>
                <a:cubicBezTo>
                  <a:pt x="480576" y="485635"/>
                  <a:pt x="536927" y="429284"/>
                  <a:pt x="536927" y="360000"/>
                </a:cubicBezTo>
                <a:cubicBezTo>
                  <a:pt x="536927" y="290716"/>
                  <a:pt x="480576" y="234366"/>
                  <a:pt x="411292" y="234366"/>
                </a:cubicBezTo>
                <a:close/>
                <a:moveTo>
                  <a:pt x="411292" y="178938"/>
                </a:moveTo>
                <a:cubicBezTo>
                  <a:pt x="511153" y="178938"/>
                  <a:pt x="592354" y="260139"/>
                  <a:pt x="592354" y="360000"/>
                </a:cubicBezTo>
                <a:cubicBezTo>
                  <a:pt x="592354" y="459861"/>
                  <a:pt x="511153" y="541063"/>
                  <a:pt x="411292" y="541063"/>
                </a:cubicBezTo>
                <a:cubicBezTo>
                  <a:pt x="311431" y="541063"/>
                  <a:pt x="230230" y="459861"/>
                  <a:pt x="230230" y="360000"/>
                </a:cubicBezTo>
                <a:cubicBezTo>
                  <a:pt x="230230" y="260139"/>
                  <a:pt x="311431" y="178938"/>
                  <a:pt x="411292" y="178938"/>
                </a:cubicBezTo>
                <a:close/>
                <a:moveTo>
                  <a:pt x="235403" y="55427"/>
                </a:moveTo>
                <a:lnTo>
                  <a:pt x="59514" y="360000"/>
                </a:lnTo>
                <a:lnTo>
                  <a:pt x="235403" y="664573"/>
                </a:lnTo>
                <a:lnTo>
                  <a:pt x="587089" y="664573"/>
                </a:lnTo>
                <a:lnTo>
                  <a:pt x="762978" y="360000"/>
                </a:lnTo>
                <a:lnTo>
                  <a:pt x="587089" y="55427"/>
                </a:lnTo>
                <a:close/>
                <a:moveTo>
                  <a:pt x="219883" y="0"/>
                </a:moveTo>
                <a:lnTo>
                  <a:pt x="602516" y="0"/>
                </a:lnTo>
                <a:cubicBezTo>
                  <a:pt x="612678" y="0"/>
                  <a:pt x="622193" y="5450"/>
                  <a:pt x="627274" y="14319"/>
                </a:cubicBezTo>
                <a:lnTo>
                  <a:pt x="818590" y="345682"/>
                </a:lnTo>
                <a:cubicBezTo>
                  <a:pt x="823671" y="354550"/>
                  <a:pt x="823671" y="365451"/>
                  <a:pt x="818590" y="374319"/>
                </a:cubicBezTo>
                <a:lnTo>
                  <a:pt x="627366" y="705682"/>
                </a:lnTo>
                <a:cubicBezTo>
                  <a:pt x="622285" y="714550"/>
                  <a:pt x="612770" y="720000"/>
                  <a:pt x="602608" y="720000"/>
                </a:cubicBezTo>
                <a:lnTo>
                  <a:pt x="219976" y="720000"/>
                </a:lnTo>
                <a:cubicBezTo>
                  <a:pt x="209814" y="720000"/>
                  <a:pt x="200299" y="714550"/>
                  <a:pt x="195218" y="705682"/>
                </a:cubicBezTo>
                <a:lnTo>
                  <a:pt x="3810" y="374319"/>
                </a:lnTo>
                <a:cubicBezTo>
                  <a:pt x="-1271" y="365543"/>
                  <a:pt x="-1271" y="354550"/>
                  <a:pt x="3810" y="345682"/>
                </a:cubicBezTo>
                <a:lnTo>
                  <a:pt x="195126" y="14319"/>
                </a:lnTo>
                <a:cubicBezTo>
                  <a:pt x="200207" y="5450"/>
                  <a:pt x="209721" y="0"/>
                  <a:pt x="219883" y="0"/>
                </a:cubicBezTo>
                <a:close/>
              </a:path>
            </a:pathLst>
          </a:custGeom>
          <a:solidFill>
            <a:schemeClr val="accent1"/>
          </a:solidFill>
          <a:ln w="1553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6479961" y="2644678"/>
            <a:ext cx="4746552" cy="7085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4588E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The Role of Managers in Healthcare</a:t>
            </a:r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Definition and Importance</a:t>
            </a:r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749328" y="2145419"/>
            <a:ext cx="4320000" cy="10800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l" t="t" r="r" b="b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9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749330" y="2866772"/>
            <a:ext cx="5040000" cy="2160000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17500" dir="5400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19330" y="2345736"/>
            <a:ext cx="33798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1325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Evolution of Healthcare Management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19330" y="3163272"/>
            <a:ext cx="4500000" cy="153572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The evolution of healthcare management traces its roots from basic community care practices to complex organizational structures that include accountability, technology, and patient- centered approaches.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402668" y="2145419"/>
            <a:ext cx="4320000" cy="1080000"/>
          </a:xfrm>
          <a:custGeom>
            <a:avLst/>
            <a:gdLst>
              <a:gd name="connsiteX0" fmla="*/ 3190875 w 3190875"/>
              <a:gd name="connsiteY0" fmla="*/ 595503 h 876300"/>
              <a:gd name="connsiteX1" fmla="*/ 0 w 3190875"/>
              <a:gd name="connsiteY1" fmla="*/ 876300 h 876300"/>
              <a:gd name="connsiteX2" fmla="*/ 0 w 3190875"/>
              <a:gd name="connsiteY2" fmla="*/ 160211 h 876300"/>
              <a:gd name="connsiteX3" fmla="*/ 160211 w 3190875"/>
              <a:gd name="connsiteY3" fmla="*/ 0 h 876300"/>
              <a:gd name="connsiteX4" fmla="*/ 2566607 w 3190875"/>
              <a:gd name="connsiteY4" fmla="*/ 0 h 876300"/>
              <a:gd name="connsiteX5" fmla="*/ 2693003 w 3190875"/>
              <a:gd name="connsiteY5" fmla="*/ 61817 h 876300"/>
              <a:gd name="connsiteX6" fmla="*/ 2857500 w 3190875"/>
              <a:gd name="connsiteY6" fmla="*/ 285750 h 876300"/>
              <a:gd name="connsiteX7" fmla="*/ 3190875 w 3190875"/>
              <a:gd name="connsiteY7" fmla="*/ 595503 h 876300"/>
            </a:gdLst>
            <a:ahLst/>
            <a:cxnLst/>
            <a:rect l="l" t="t" r="r" b="b"/>
            <a:pathLst>
              <a:path w="3190875" h="876300">
                <a:moveTo>
                  <a:pt x="3190875" y="595503"/>
                </a:moveTo>
                <a:lnTo>
                  <a:pt x="0" y="876300"/>
                </a:lnTo>
                <a:lnTo>
                  <a:pt x="0" y="160211"/>
                </a:lnTo>
                <a:cubicBezTo>
                  <a:pt x="0" y="71729"/>
                  <a:pt x="71729" y="0"/>
                  <a:pt x="160211" y="0"/>
                </a:cubicBezTo>
                <a:lnTo>
                  <a:pt x="2566607" y="0"/>
                </a:lnTo>
                <a:cubicBezTo>
                  <a:pt x="2616013" y="12"/>
                  <a:pt x="2662657" y="22823"/>
                  <a:pt x="2693003" y="61817"/>
                </a:cubicBezTo>
                <a:lnTo>
                  <a:pt x="2857500" y="285750"/>
                </a:lnTo>
                <a:cubicBezTo>
                  <a:pt x="2939415" y="391001"/>
                  <a:pt x="3019425" y="561975"/>
                  <a:pt x="3190875" y="595503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90000">
                <a:schemeClr val="accent1"/>
              </a:gs>
            </a:gsLst>
            <a:lin ang="0" scaled="0"/>
          </a:gradFill>
          <a:ln w="9525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02670" y="2866772"/>
            <a:ext cx="5040000" cy="2160000"/>
          </a:xfrm>
          <a:prstGeom prst="roundRect">
            <a:avLst>
              <a:gd name="adj" fmla="val 9000"/>
            </a:avLst>
          </a:prstGeom>
          <a:solidFill>
            <a:schemeClr val="bg1"/>
          </a:solidFill>
          <a:ln w="12700" cap="sq">
            <a:noFill/>
            <a:miter/>
          </a:ln>
          <a:effectLst>
            <a:outerShdw blurRad="317500" dir="5400000" algn="ctr" rotWithShape="0">
              <a:schemeClr val="accent1">
                <a:alpha val="15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672670" y="2345736"/>
            <a:ext cx="3392500" cy="360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977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Key Milestones in Healthcare Management History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672670" y="3163272"/>
            <a:ext cx="4500000" cy="15416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4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Significant milestones include the establishment of healthcare administration programs, the introduction of health policies, and the advent of technology which have collectively transformed healthcare delivery and management.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Historical Context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640988" y="1549399"/>
            <a:ext cx="4351112" cy="43511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107381" y="2784343"/>
            <a:ext cx="1732188" cy="17321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5469" y="1853723"/>
            <a:ext cx="1025527" cy="69896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1913021"/>
            <a:ext cx="1035665" cy="58036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02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767506"/>
            <a:ext cx="5372009" cy="132393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Key Functions of Healthcare Management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980186" y="638212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329606" y="1080078"/>
            <a:ext cx="5054022" cy="5054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0015146" y="4839239"/>
            <a:ext cx="1411656" cy="1411656"/>
          </a:xfrm>
          <a:prstGeom prst="donu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660400" y="1473274"/>
            <a:ext cx="5089116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blurRad="381000" dist="127000" dir="270000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660400" y="1462039"/>
            <a:ext cx="5089116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/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1024143" y="2867026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Strategic planning in healthcare involves setting long- term goals, defining the direction of the organization, and determining the necessary steps to achieve optimal patient outcomes.</a:t>
            </a:r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24143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Strategic Planning in Healthcare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427826" y="1473274"/>
            <a:ext cx="5091074" cy="4199313"/>
          </a:xfrm>
          <a:prstGeom prst="roundRect">
            <a:avLst>
              <a:gd name="adj" fmla="val 2269"/>
            </a:avLst>
          </a:prstGeom>
          <a:solidFill>
            <a:schemeClr val="bg1"/>
          </a:solidFill>
          <a:ln w="38100" cap="sq">
            <a:noFill/>
            <a:miter/>
            <a:headEnd/>
            <a:tailEnd/>
          </a:ln>
          <a:effectLst>
            <a:outerShdw blurRad="381000" dist="127000" dir="2700000" algn="tl" rotWithShape="0">
              <a:schemeClr val="tx1">
                <a:lumMod val="85000"/>
                <a:lumOff val="15000"/>
                <a:alpha val="15000"/>
              </a:schemeClr>
            </a:outerShdw>
          </a:effectLst>
        </p:spPr>
        <p:txBody>
          <a:bodyPr vert="horz" wrap="square" lIns="38102" tIns="38102" rIns="38102" bIns="38102"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6427826" y="1462039"/>
            <a:ext cx="5091074" cy="1100614"/>
          </a:xfrm>
          <a:custGeom>
            <a:avLst/>
            <a:gdLst>
              <a:gd name="T0" fmla="*/ 2147483646 w 21600"/>
              <a:gd name="T1" fmla="*/ 1893004841 h 21600"/>
              <a:gd name="T2" fmla="*/ 2147483646 w 21600"/>
              <a:gd name="T3" fmla="*/ 1893004841 h 21600"/>
              <a:gd name="T4" fmla="*/ 2147483646 w 21600"/>
              <a:gd name="T5" fmla="*/ 1893004841 h 21600"/>
              <a:gd name="T6" fmla="*/ 2147483646 w 21600"/>
              <a:gd name="T7" fmla="*/ 1893004841 h 21600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/>
            <a:rect l="0" t="0" r="r" b="b"/>
            <a:pathLst>
              <a:path w="21600" h="21600" extrusionOk="0">
                <a:moveTo>
                  <a:pt x="749" y="0"/>
                </a:moveTo>
                <a:lnTo>
                  <a:pt x="20851" y="0"/>
                </a:lnTo>
                <a:cubicBezTo>
                  <a:pt x="20959" y="0"/>
                  <a:pt x="21039" y="0"/>
                  <a:pt x="21108" y="21"/>
                </a:cubicBezTo>
                <a:cubicBezTo>
                  <a:pt x="21177" y="42"/>
                  <a:pt x="21233" y="83"/>
                  <a:pt x="21291" y="167"/>
                </a:cubicBezTo>
                <a:cubicBezTo>
                  <a:pt x="21354" y="272"/>
                  <a:pt x="21411" y="438"/>
                  <a:pt x="21457" y="649"/>
                </a:cubicBezTo>
                <a:cubicBezTo>
                  <a:pt x="21504" y="861"/>
                  <a:pt x="21540" y="1118"/>
                  <a:pt x="21563" y="1406"/>
                </a:cubicBezTo>
                <a:cubicBezTo>
                  <a:pt x="21582" y="1670"/>
                  <a:pt x="21591" y="1925"/>
                  <a:pt x="21595" y="2239"/>
                </a:cubicBezTo>
                <a:cubicBezTo>
                  <a:pt x="21600" y="2552"/>
                  <a:pt x="21600" y="2924"/>
                  <a:pt x="21600" y="3420"/>
                </a:cubicBezTo>
                <a:lnTo>
                  <a:pt x="21600" y="21600"/>
                </a:lnTo>
                <a:lnTo>
                  <a:pt x="0" y="21585"/>
                </a:lnTo>
                <a:lnTo>
                  <a:pt x="0" y="3405"/>
                </a:lnTo>
                <a:cubicBezTo>
                  <a:pt x="0" y="2917"/>
                  <a:pt x="0" y="2549"/>
                  <a:pt x="5" y="2237"/>
                </a:cubicBezTo>
                <a:cubicBezTo>
                  <a:pt x="9" y="1925"/>
                  <a:pt x="18" y="1670"/>
                  <a:pt x="37" y="1406"/>
                </a:cubicBezTo>
                <a:cubicBezTo>
                  <a:pt x="60" y="1118"/>
                  <a:pt x="96" y="861"/>
                  <a:pt x="143" y="649"/>
                </a:cubicBezTo>
                <a:cubicBezTo>
                  <a:pt x="189" y="438"/>
                  <a:pt x="246" y="272"/>
                  <a:pt x="309" y="167"/>
                </a:cubicBezTo>
                <a:cubicBezTo>
                  <a:pt x="367" y="83"/>
                  <a:pt x="423" y="42"/>
                  <a:pt x="492" y="21"/>
                </a:cubicBezTo>
                <a:cubicBezTo>
                  <a:pt x="561" y="0"/>
                  <a:pt x="643" y="0"/>
                  <a:pt x="752" y="0"/>
                </a:cubicBezTo>
                <a:lnTo>
                  <a:pt x="749" y="0"/>
                </a:lnTo>
                <a:close/>
              </a:path>
            </a:pathLst>
          </a:custGeom>
          <a:gradFill>
            <a:gsLst>
              <a:gs pos="1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2700000" scaled="0"/>
          </a:gradFill>
          <a:ln w="12700" cap="sq">
            <a:noFill/>
            <a:miter/>
          </a:ln>
          <a:effectLst/>
        </p:spPr>
        <p:txBody>
          <a:bodyPr vert="horz" wrap="square" lIns="45720" tIns="22860" rIns="45720" bIns="22860" rtlCol="0" anchor="ctr"/>
          <a:lstStyle/>
          <a:p>
            <a:pPr algn="ctr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6792549" y="2867024"/>
            <a:ext cx="4361628" cy="2462261"/>
          </a:xfrm>
          <a:prstGeom prst="rect">
            <a:avLst/>
          </a:prstGeom>
          <a:noFill/>
          <a:ln cap="sq">
            <a:noFill/>
          </a:ln>
        </p:spPr>
        <p:txBody>
          <a:bodyPr vert="horz" wrap="square" lIns="0" tIns="0" rIns="0" bIns="0" rtlCol="0" anchor="t"/>
          <a:lstStyle/>
          <a:p>
            <a:pPr algn="ctr"/>
            <a:r>
              <a:rPr kumimoji="1" lang="en-US" altLang="zh-CN" sz="1400">
                <a:ln w="12700">
                  <a:noFill/>
                </a:ln>
                <a:solidFill>
                  <a:srgbClr val="404040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Operational planning focuses on the day- to- day activities required to meet the strategic goals, ensuring that resources are allocated efficiently and processes are followed correctly.</a:t>
            </a:r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6792549" y="1513387"/>
            <a:ext cx="4361628" cy="1025201"/>
          </a:xfrm>
          <a:prstGeom prst="rect">
            <a:avLst/>
          </a:prstGeom>
          <a:noFill/>
          <a:ln cap="sq">
            <a:noFill/>
          </a:ln>
          <a:effectLst/>
        </p:spPr>
        <p:txBody>
          <a:bodyPr vert="horz" wrap="square" lIns="64008" tIns="32004" rIns="64008" bIns="32004" rtlCol="0" anchor="ctr"/>
          <a:lstStyle/>
          <a:p>
            <a:pPr algn="ctr"/>
            <a:r>
              <a:rPr kumimoji="1" lang="en-US" altLang="zh-CN" sz="1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Operational Planning and Implementation</a:t>
            </a:r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Planning</a:t>
            </a:r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4439587" y="1504004"/>
            <a:ext cx="6840000" cy="3960000"/>
          </a:xfrm>
          <a:prstGeom prst="rect">
            <a:avLst/>
          </a:prstGeom>
          <a:solidFill>
            <a:schemeClr val="bg1"/>
          </a:solidFill>
          <a:ln w="25400" cap="sq">
            <a:noFill/>
            <a:miter/>
          </a:ln>
          <a:effectLst>
            <a:outerShdw blurRad="317500" dist="127000" dir="2700000" sx="104000" sy="104000" algn="ctr" rotWithShape="0">
              <a:schemeClr val="accent1">
                <a:lumMod val="75000"/>
                <a:alpha val="10000"/>
              </a:schemeClr>
            </a:outerShdw>
          </a:effectLst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 flipH="1">
            <a:off x="660400" y="2486391"/>
            <a:ext cx="4404581" cy="3388139"/>
          </a:xfrm>
          <a:prstGeom prst="roundRect">
            <a:avLst>
              <a:gd name="adj" fmla="val 5758"/>
            </a:avLst>
          </a:prstGeom>
          <a:blipFill>
            <a:blip r:embed="rId2"/>
            <a:srcRect/>
            <a:stretch>
              <a:fillRect l="-11539" t="-10000" r="-26923" b="-10000"/>
            </a:stretch>
          </a:blipFill>
          <a:ln w="12700" cap="sq">
            <a:noFill/>
            <a:miter/>
          </a:ln>
          <a:effectLst/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4787152" y="1876291"/>
            <a:ext cx="506594" cy="402033"/>
          </a:xfrm>
          <a:custGeom>
            <a:avLst/>
            <a:gdLst>
              <a:gd name="connsiteX0" fmla="*/ 431250 w 431250"/>
              <a:gd name="connsiteY0" fmla="*/ 0 h 342240"/>
              <a:gd name="connsiteX1" fmla="*/ 431250 w 431250"/>
              <a:gd name="connsiteY1" fmla="*/ 74003 h 342240"/>
              <a:gd name="connsiteX2" fmla="*/ 332839 w 431250"/>
              <a:gd name="connsiteY2" fmla="*/ 169740 h 342240"/>
              <a:gd name="connsiteX3" fmla="*/ 431250 w 431250"/>
              <a:gd name="connsiteY3" fmla="*/ 169740 h 342240"/>
              <a:gd name="connsiteX4" fmla="*/ 431250 w 431250"/>
              <a:gd name="connsiteY4" fmla="*/ 342240 h 342240"/>
              <a:gd name="connsiteX5" fmla="*/ 258750 w 431250"/>
              <a:gd name="connsiteY5" fmla="*/ 342240 h 342240"/>
              <a:gd name="connsiteX6" fmla="*/ 258750 w 431250"/>
              <a:gd name="connsiteY6" fmla="*/ 169740 h 342240"/>
              <a:gd name="connsiteX7" fmla="*/ 431250 w 431250"/>
              <a:gd name="connsiteY7" fmla="*/ 0 h 342240"/>
              <a:gd name="connsiteX8" fmla="*/ 172500 w 431250"/>
              <a:gd name="connsiteY8" fmla="*/ 0 h 342240"/>
              <a:gd name="connsiteX9" fmla="*/ 172500 w 431250"/>
              <a:gd name="connsiteY9" fmla="*/ 74003 h 342240"/>
              <a:gd name="connsiteX10" fmla="*/ 74089 w 431250"/>
              <a:gd name="connsiteY10" fmla="*/ 169740 h 342240"/>
              <a:gd name="connsiteX11" fmla="*/ 172500 w 431250"/>
              <a:gd name="connsiteY11" fmla="*/ 169740 h 342240"/>
              <a:gd name="connsiteX12" fmla="*/ 172500 w 431250"/>
              <a:gd name="connsiteY12" fmla="*/ 342240 h 342240"/>
              <a:gd name="connsiteX13" fmla="*/ 0 w 431250"/>
              <a:gd name="connsiteY13" fmla="*/ 342240 h 342240"/>
              <a:gd name="connsiteX14" fmla="*/ 0 w 431250"/>
              <a:gd name="connsiteY14" fmla="*/ 169740 h 342240"/>
              <a:gd name="connsiteX15" fmla="*/ 172500 w 431250"/>
              <a:gd name="connsiteY15" fmla="*/ 0 h 342240"/>
            </a:gdLst>
            <a:ahLst/>
            <a:cxnLst/>
            <a:rect l="l" t="t" r="r" b="b"/>
            <a:pathLst>
              <a:path w="431250" h="342240">
                <a:moveTo>
                  <a:pt x="431250" y="0"/>
                </a:moveTo>
                <a:lnTo>
                  <a:pt x="431250" y="74003"/>
                </a:lnTo>
                <a:cubicBezTo>
                  <a:pt x="377945" y="74028"/>
                  <a:pt x="334333" y="116456"/>
                  <a:pt x="332839" y="169740"/>
                </a:cubicBezTo>
                <a:lnTo>
                  <a:pt x="431250" y="169740"/>
                </a:lnTo>
                <a:lnTo>
                  <a:pt x="431250" y="342240"/>
                </a:lnTo>
                <a:lnTo>
                  <a:pt x="258750" y="342240"/>
                </a:lnTo>
                <a:lnTo>
                  <a:pt x="258750" y="169740"/>
                </a:lnTo>
                <a:cubicBezTo>
                  <a:pt x="260258" y="75551"/>
                  <a:pt x="337049" y="-12"/>
                  <a:pt x="431250" y="0"/>
                </a:cubicBezTo>
                <a:close/>
                <a:moveTo>
                  <a:pt x="172500" y="0"/>
                </a:moveTo>
                <a:lnTo>
                  <a:pt x="172500" y="74003"/>
                </a:lnTo>
                <a:cubicBezTo>
                  <a:pt x="119195" y="74028"/>
                  <a:pt x="75583" y="116456"/>
                  <a:pt x="74089" y="169740"/>
                </a:cubicBezTo>
                <a:lnTo>
                  <a:pt x="172500" y="169740"/>
                </a:lnTo>
                <a:lnTo>
                  <a:pt x="172500" y="342240"/>
                </a:lnTo>
                <a:lnTo>
                  <a:pt x="0" y="342240"/>
                </a:lnTo>
                <a:lnTo>
                  <a:pt x="0" y="169740"/>
                </a:lnTo>
                <a:cubicBezTo>
                  <a:pt x="1508" y="75551"/>
                  <a:pt x="78299" y="-12"/>
                  <a:pt x="172500" y="0"/>
                </a:cubicBezTo>
                <a:close/>
              </a:path>
            </a:pathLst>
          </a:custGeom>
          <a:solidFill>
            <a:schemeClr val="accent1"/>
          </a:solidFill>
          <a:ln w="5424" cap="flat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l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10618900" y="1162104"/>
            <a:ext cx="900000" cy="900000"/>
          </a:xfrm>
          <a:prstGeom prst="round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11003505" y="1793654"/>
            <a:ext cx="130944" cy="28808"/>
          </a:xfrm>
          <a:custGeom>
            <a:avLst/>
            <a:gdLst>
              <a:gd name="T0" fmla="*/ 319 w 359"/>
              <a:gd name="T1" fmla="*/ 0 h 79"/>
              <a:gd name="T2" fmla="*/ 39 w 359"/>
              <a:gd name="T3" fmla="*/ 0 h 79"/>
              <a:gd name="T4" fmla="*/ 0 w 359"/>
              <a:gd name="T5" fmla="*/ 40 h 79"/>
              <a:gd name="T6" fmla="*/ 39 w 359"/>
              <a:gd name="T7" fmla="*/ 79 h 79"/>
              <a:gd name="T8" fmla="*/ 319 w 359"/>
              <a:gd name="T9" fmla="*/ 79 h 79"/>
              <a:gd name="T10" fmla="*/ 359 w 359"/>
              <a:gd name="T11" fmla="*/ 40 h 79"/>
              <a:gd name="T12" fmla="*/ 319 w 359"/>
              <a:gd name="T13" fmla="*/ 0 h 79"/>
              <a:gd name="T14" fmla="*/ 319 w 359"/>
              <a:gd name="T15" fmla="*/ 0 h 79"/>
              <a:gd name="T16" fmla="*/ 319 w 359"/>
              <a:gd name="T17" fmla="*/ 0 h 79"/>
            </a:gdLst>
            <a:ahLst/>
            <a:cxnLst/>
            <a:rect l="0" t="0" r="r" b="b"/>
            <a:pathLst>
              <a:path w="359" h="79">
                <a:moveTo>
                  <a:pt x="319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40"/>
                </a:cubicBezTo>
                <a:cubicBezTo>
                  <a:pt x="0" y="61"/>
                  <a:pt x="17" y="79"/>
                  <a:pt x="39" y="79"/>
                </a:cubicBezTo>
                <a:cubicBezTo>
                  <a:pt x="319" y="79"/>
                  <a:pt x="319" y="79"/>
                  <a:pt x="319" y="79"/>
                </a:cubicBezTo>
                <a:cubicBezTo>
                  <a:pt x="341" y="79"/>
                  <a:pt x="359" y="61"/>
                  <a:pt x="359" y="40"/>
                </a:cubicBezTo>
                <a:cubicBezTo>
                  <a:pt x="359" y="18"/>
                  <a:pt x="341" y="0"/>
                  <a:pt x="319" y="0"/>
                </a:cubicBezTo>
                <a:close/>
                <a:moveTo>
                  <a:pt x="319" y="0"/>
                </a:moveTo>
                <a:cubicBezTo>
                  <a:pt x="319" y="0"/>
                  <a:pt x="319" y="0"/>
                  <a:pt x="319" y="0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1011054" y="1843875"/>
            <a:ext cx="115693" cy="56229"/>
          </a:xfrm>
          <a:custGeom>
            <a:avLst/>
            <a:gdLst>
              <a:gd name="T0" fmla="*/ 86 w 317"/>
              <a:gd name="T1" fmla="*/ 92 h 154"/>
              <a:gd name="T2" fmla="*/ 158 w 317"/>
              <a:gd name="T3" fmla="*/ 154 h 154"/>
              <a:gd name="T4" fmla="*/ 231 w 317"/>
              <a:gd name="T5" fmla="*/ 92 h 154"/>
              <a:gd name="T6" fmla="*/ 317 w 317"/>
              <a:gd name="T7" fmla="*/ 0 h 154"/>
              <a:gd name="T8" fmla="*/ 0 w 317"/>
              <a:gd name="T9" fmla="*/ 0 h 154"/>
              <a:gd name="T10" fmla="*/ 86 w 317"/>
              <a:gd name="T11" fmla="*/ 92 h 154"/>
              <a:gd name="T12" fmla="*/ 86 w 317"/>
              <a:gd name="T13" fmla="*/ 92 h 154"/>
              <a:gd name="T14" fmla="*/ 86 w 317"/>
              <a:gd name="T15" fmla="*/ 92 h 154"/>
            </a:gdLst>
            <a:ahLst/>
            <a:cxnLst/>
            <a:rect l="0" t="0" r="r" b="b"/>
            <a:pathLst>
              <a:path w="317" h="154">
                <a:moveTo>
                  <a:pt x="86" y="92"/>
                </a:moveTo>
                <a:cubicBezTo>
                  <a:pt x="91" y="127"/>
                  <a:pt x="122" y="154"/>
                  <a:pt x="158" y="154"/>
                </a:cubicBezTo>
                <a:cubicBezTo>
                  <a:pt x="195" y="154"/>
                  <a:pt x="225" y="127"/>
                  <a:pt x="231" y="92"/>
                </a:cubicBezTo>
                <a:cubicBezTo>
                  <a:pt x="279" y="89"/>
                  <a:pt x="317" y="49"/>
                  <a:pt x="3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9"/>
                  <a:pt x="38" y="89"/>
                  <a:pt x="86" y="92"/>
                </a:cubicBezTo>
                <a:close/>
                <a:moveTo>
                  <a:pt x="86" y="92"/>
                </a:moveTo>
                <a:cubicBezTo>
                  <a:pt x="86" y="92"/>
                  <a:pt x="86" y="92"/>
                  <a:pt x="86" y="92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8" name="标题 1"/>
          <p:cNvSpPr txBox="1"/>
          <p:nvPr/>
        </p:nvSpPr>
        <p:spPr>
          <a:xfrm>
            <a:off x="11049721" y="1324104"/>
            <a:ext cx="38359" cy="82726"/>
          </a:xfrm>
          <a:custGeom>
            <a:avLst/>
            <a:gdLst>
              <a:gd name="T0" fmla="*/ 52 w 105"/>
              <a:gd name="T1" fmla="*/ 227 h 227"/>
              <a:gd name="T2" fmla="*/ 105 w 105"/>
              <a:gd name="T3" fmla="*/ 174 h 227"/>
              <a:gd name="T4" fmla="*/ 105 w 105"/>
              <a:gd name="T5" fmla="*/ 52 h 227"/>
              <a:gd name="T6" fmla="*/ 52 w 105"/>
              <a:gd name="T7" fmla="*/ 0 h 227"/>
              <a:gd name="T8" fmla="*/ 0 w 105"/>
              <a:gd name="T9" fmla="*/ 52 h 227"/>
              <a:gd name="T10" fmla="*/ 0 w 105"/>
              <a:gd name="T11" fmla="*/ 174 h 227"/>
              <a:gd name="T12" fmla="*/ 52 w 105"/>
              <a:gd name="T13" fmla="*/ 227 h 227"/>
              <a:gd name="T14" fmla="*/ 52 w 105"/>
              <a:gd name="T15" fmla="*/ 227 h 227"/>
              <a:gd name="T16" fmla="*/ 52 w 105"/>
              <a:gd name="T17" fmla="*/ 227 h 227"/>
            </a:gdLst>
            <a:ahLst/>
            <a:cxnLst/>
            <a:rect l="0" t="0" r="r" b="b"/>
            <a:pathLst>
              <a:path w="105" h="227">
                <a:moveTo>
                  <a:pt x="52" y="227"/>
                </a:moveTo>
                <a:cubicBezTo>
                  <a:pt x="81" y="227"/>
                  <a:pt x="105" y="203"/>
                  <a:pt x="105" y="174"/>
                </a:cubicBezTo>
                <a:cubicBezTo>
                  <a:pt x="105" y="52"/>
                  <a:pt x="105" y="52"/>
                  <a:pt x="105" y="52"/>
                </a:cubicBezTo>
                <a:cubicBezTo>
                  <a:pt x="105" y="23"/>
                  <a:pt x="81" y="0"/>
                  <a:pt x="52" y="0"/>
                </a:cubicBezTo>
                <a:cubicBezTo>
                  <a:pt x="23" y="0"/>
                  <a:pt x="0" y="23"/>
                  <a:pt x="0" y="52"/>
                </a:cubicBezTo>
                <a:cubicBezTo>
                  <a:pt x="0" y="174"/>
                  <a:pt x="0" y="174"/>
                  <a:pt x="0" y="174"/>
                </a:cubicBezTo>
                <a:cubicBezTo>
                  <a:pt x="0" y="203"/>
                  <a:pt x="23" y="227"/>
                  <a:pt x="52" y="227"/>
                </a:cubicBezTo>
                <a:close/>
                <a:moveTo>
                  <a:pt x="52" y="227"/>
                </a:moveTo>
                <a:cubicBezTo>
                  <a:pt x="52" y="227"/>
                  <a:pt x="52" y="227"/>
                  <a:pt x="52" y="22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9" name="标题 1"/>
          <p:cNvSpPr txBox="1"/>
          <p:nvPr/>
        </p:nvSpPr>
        <p:spPr>
          <a:xfrm>
            <a:off x="10911228" y="1365698"/>
            <a:ext cx="69323" cy="76872"/>
          </a:xfrm>
          <a:custGeom>
            <a:avLst/>
            <a:gdLst>
              <a:gd name="T0" fmla="*/ 88 w 190"/>
              <a:gd name="T1" fmla="*/ 189 h 211"/>
              <a:gd name="T2" fmla="*/ 131 w 190"/>
              <a:gd name="T3" fmla="*/ 211 h 211"/>
              <a:gd name="T4" fmla="*/ 162 w 190"/>
              <a:gd name="T5" fmla="*/ 201 h 211"/>
              <a:gd name="T6" fmla="*/ 173 w 190"/>
              <a:gd name="T7" fmla="*/ 128 h 211"/>
              <a:gd name="T8" fmla="*/ 102 w 190"/>
              <a:gd name="T9" fmla="*/ 29 h 211"/>
              <a:gd name="T10" fmla="*/ 28 w 190"/>
              <a:gd name="T11" fmla="*/ 17 h 211"/>
              <a:gd name="T12" fmla="*/ 17 w 190"/>
              <a:gd name="T13" fmla="*/ 90 h 211"/>
              <a:gd name="T14" fmla="*/ 88 w 190"/>
              <a:gd name="T15" fmla="*/ 189 h 211"/>
              <a:gd name="T16" fmla="*/ 88 w 190"/>
              <a:gd name="T17" fmla="*/ 189 h 211"/>
              <a:gd name="T18" fmla="*/ 88 w 190"/>
              <a:gd name="T19" fmla="*/ 189 h 211"/>
            </a:gdLst>
            <a:ahLst/>
            <a:cxnLst/>
            <a:rect l="0" t="0" r="r" b="b"/>
            <a:pathLst>
              <a:path w="190" h="211">
                <a:moveTo>
                  <a:pt x="88" y="189"/>
                </a:moveTo>
                <a:cubicBezTo>
                  <a:pt x="99" y="203"/>
                  <a:pt x="115" y="211"/>
                  <a:pt x="131" y="211"/>
                </a:cubicBezTo>
                <a:cubicBezTo>
                  <a:pt x="142" y="211"/>
                  <a:pt x="152" y="208"/>
                  <a:pt x="162" y="201"/>
                </a:cubicBezTo>
                <a:cubicBezTo>
                  <a:pt x="185" y="184"/>
                  <a:pt x="190" y="151"/>
                  <a:pt x="173" y="128"/>
                </a:cubicBezTo>
                <a:cubicBezTo>
                  <a:pt x="102" y="29"/>
                  <a:pt x="102" y="29"/>
                  <a:pt x="102" y="29"/>
                </a:cubicBezTo>
                <a:cubicBezTo>
                  <a:pt x="85" y="5"/>
                  <a:pt x="52" y="0"/>
                  <a:pt x="28" y="17"/>
                </a:cubicBezTo>
                <a:cubicBezTo>
                  <a:pt x="5" y="34"/>
                  <a:pt x="0" y="67"/>
                  <a:pt x="17" y="90"/>
                </a:cubicBezTo>
                <a:lnTo>
                  <a:pt x="88" y="189"/>
                </a:lnTo>
                <a:close/>
                <a:moveTo>
                  <a:pt x="88" y="189"/>
                </a:moveTo>
                <a:cubicBezTo>
                  <a:pt x="88" y="189"/>
                  <a:pt x="88" y="189"/>
                  <a:pt x="88" y="18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0" name="标题 1"/>
          <p:cNvSpPr txBox="1"/>
          <p:nvPr/>
        </p:nvSpPr>
        <p:spPr>
          <a:xfrm>
            <a:off x="11156941" y="1704304"/>
            <a:ext cx="69786" cy="76564"/>
          </a:xfrm>
          <a:custGeom>
            <a:avLst/>
            <a:gdLst>
              <a:gd name="T0" fmla="*/ 102 w 191"/>
              <a:gd name="T1" fmla="*/ 29 h 210"/>
              <a:gd name="T2" fmla="*/ 29 w 191"/>
              <a:gd name="T3" fmla="*/ 17 h 210"/>
              <a:gd name="T4" fmla="*/ 17 w 191"/>
              <a:gd name="T5" fmla="*/ 90 h 210"/>
              <a:gd name="T6" fmla="*/ 89 w 191"/>
              <a:gd name="T7" fmla="*/ 189 h 210"/>
              <a:gd name="T8" fmla="*/ 132 w 191"/>
              <a:gd name="T9" fmla="*/ 210 h 210"/>
              <a:gd name="T10" fmla="*/ 162 w 191"/>
              <a:gd name="T11" fmla="*/ 200 h 210"/>
              <a:gd name="T12" fmla="*/ 174 w 191"/>
              <a:gd name="T13" fmla="*/ 127 h 210"/>
              <a:gd name="T14" fmla="*/ 102 w 191"/>
              <a:gd name="T15" fmla="*/ 29 h 210"/>
              <a:gd name="T16" fmla="*/ 102 w 191"/>
              <a:gd name="T17" fmla="*/ 29 h 210"/>
              <a:gd name="T18" fmla="*/ 102 w 191"/>
              <a:gd name="T19" fmla="*/ 29 h 210"/>
            </a:gdLst>
            <a:ahLst/>
            <a:cxnLst/>
            <a:rect l="0" t="0" r="r" b="b"/>
            <a:pathLst>
              <a:path w="191" h="210">
                <a:moveTo>
                  <a:pt x="102" y="29"/>
                </a:moveTo>
                <a:cubicBezTo>
                  <a:pt x="85" y="5"/>
                  <a:pt x="52" y="0"/>
                  <a:pt x="29" y="17"/>
                </a:cubicBezTo>
                <a:cubicBezTo>
                  <a:pt x="6" y="34"/>
                  <a:pt x="0" y="67"/>
                  <a:pt x="17" y="90"/>
                </a:cubicBezTo>
                <a:cubicBezTo>
                  <a:pt x="89" y="189"/>
                  <a:pt x="89" y="189"/>
                  <a:pt x="89" y="189"/>
                </a:cubicBezTo>
                <a:cubicBezTo>
                  <a:pt x="99" y="203"/>
                  <a:pt x="115" y="210"/>
                  <a:pt x="132" y="210"/>
                </a:cubicBezTo>
                <a:cubicBezTo>
                  <a:pt x="142" y="210"/>
                  <a:pt x="153" y="207"/>
                  <a:pt x="162" y="200"/>
                </a:cubicBezTo>
                <a:cubicBezTo>
                  <a:pt x="186" y="183"/>
                  <a:pt x="191" y="151"/>
                  <a:pt x="174" y="127"/>
                </a:cubicBezTo>
                <a:lnTo>
                  <a:pt x="102" y="29"/>
                </a:lnTo>
                <a:close/>
                <a:moveTo>
                  <a:pt x="102" y="29"/>
                </a:moveTo>
                <a:cubicBezTo>
                  <a:pt x="102" y="29"/>
                  <a:pt x="102" y="29"/>
                  <a:pt x="102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1" name="标题 1"/>
          <p:cNvSpPr txBox="1"/>
          <p:nvPr/>
        </p:nvSpPr>
        <p:spPr>
          <a:xfrm>
            <a:off x="10827270" y="1481545"/>
            <a:ext cx="85037" cy="54380"/>
          </a:xfrm>
          <a:custGeom>
            <a:avLst/>
            <a:gdLst>
              <a:gd name="T0" fmla="*/ 191 w 233"/>
              <a:gd name="T1" fmla="*/ 47 h 149"/>
              <a:gd name="T2" fmla="*/ 75 w 233"/>
              <a:gd name="T3" fmla="*/ 9 h 149"/>
              <a:gd name="T4" fmla="*/ 9 w 233"/>
              <a:gd name="T5" fmla="*/ 43 h 149"/>
              <a:gd name="T6" fmla="*/ 42 w 233"/>
              <a:gd name="T7" fmla="*/ 109 h 149"/>
              <a:gd name="T8" fmla="*/ 158 w 233"/>
              <a:gd name="T9" fmla="*/ 147 h 149"/>
              <a:gd name="T10" fmla="*/ 174 w 233"/>
              <a:gd name="T11" fmla="*/ 149 h 149"/>
              <a:gd name="T12" fmla="*/ 224 w 233"/>
              <a:gd name="T13" fmla="*/ 113 h 149"/>
              <a:gd name="T14" fmla="*/ 191 w 233"/>
              <a:gd name="T15" fmla="*/ 47 h 149"/>
              <a:gd name="T16" fmla="*/ 191 w 233"/>
              <a:gd name="T17" fmla="*/ 47 h 149"/>
              <a:gd name="T18" fmla="*/ 191 w 233"/>
              <a:gd name="T19" fmla="*/ 47 h 149"/>
            </a:gdLst>
            <a:ahLst/>
            <a:cxnLst/>
            <a:rect l="0" t="0" r="r" b="b"/>
            <a:pathLst>
              <a:path w="233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7" y="0"/>
                  <a:pt x="18" y="15"/>
                  <a:pt x="9" y="43"/>
                </a:cubicBezTo>
                <a:cubicBezTo>
                  <a:pt x="0" y="70"/>
                  <a:pt x="15" y="100"/>
                  <a:pt x="42" y="109"/>
                </a:cubicBezTo>
                <a:cubicBezTo>
                  <a:pt x="158" y="147"/>
                  <a:pt x="158" y="147"/>
                  <a:pt x="158" y="147"/>
                </a:cubicBezTo>
                <a:cubicBezTo>
                  <a:pt x="164" y="148"/>
                  <a:pt x="169" y="149"/>
                  <a:pt x="174" y="149"/>
                </a:cubicBezTo>
                <a:cubicBezTo>
                  <a:pt x="197" y="149"/>
                  <a:pt x="217" y="135"/>
                  <a:pt x="224" y="113"/>
                </a:cubicBezTo>
                <a:cubicBezTo>
                  <a:pt x="233" y="86"/>
                  <a:pt x="218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2" name="标题 1"/>
          <p:cNvSpPr txBox="1"/>
          <p:nvPr/>
        </p:nvSpPr>
        <p:spPr>
          <a:xfrm>
            <a:off x="11225186" y="1610949"/>
            <a:ext cx="85345" cy="54380"/>
          </a:xfrm>
          <a:custGeom>
            <a:avLst/>
            <a:gdLst>
              <a:gd name="T0" fmla="*/ 191 w 234"/>
              <a:gd name="T1" fmla="*/ 47 h 149"/>
              <a:gd name="T2" fmla="*/ 75 w 234"/>
              <a:gd name="T3" fmla="*/ 9 h 149"/>
              <a:gd name="T4" fmla="*/ 9 w 234"/>
              <a:gd name="T5" fmla="*/ 43 h 149"/>
              <a:gd name="T6" fmla="*/ 43 w 234"/>
              <a:gd name="T7" fmla="*/ 109 h 149"/>
              <a:gd name="T8" fmla="*/ 159 w 234"/>
              <a:gd name="T9" fmla="*/ 146 h 149"/>
              <a:gd name="T10" fmla="*/ 175 w 234"/>
              <a:gd name="T11" fmla="*/ 149 h 149"/>
              <a:gd name="T12" fmla="*/ 225 w 234"/>
              <a:gd name="T13" fmla="*/ 113 h 149"/>
              <a:gd name="T14" fmla="*/ 191 w 234"/>
              <a:gd name="T15" fmla="*/ 47 h 149"/>
              <a:gd name="T16" fmla="*/ 191 w 234"/>
              <a:gd name="T17" fmla="*/ 47 h 149"/>
              <a:gd name="T18" fmla="*/ 191 w 234"/>
              <a:gd name="T19" fmla="*/ 47 h 149"/>
            </a:gdLst>
            <a:ahLst/>
            <a:cxnLst/>
            <a:rect l="0" t="0" r="r" b="b"/>
            <a:pathLst>
              <a:path w="234" h="149">
                <a:moveTo>
                  <a:pt x="191" y="47"/>
                </a:moveTo>
                <a:cubicBezTo>
                  <a:pt x="75" y="9"/>
                  <a:pt x="75" y="9"/>
                  <a:pt x="75" y="9"/>
                </a:cubicBezTo>
                <a:cubicBezTo>
                  <a:pt x="48" y="0"/>
                  <a:pt x="18" y="15"/>
                  <a:pt x="9" y="43"/>
                </a:cubicBezTo>
                <a:cubicBezTo>
                  <a:pt x="0" y="70"/>
                  <a:pt x="16" y="100"/>
                  <a:pt x="43" y="109"/>
                </a:cubicBezTo>
                <a:cubicBezTo>
                  <a:pt x="159" y="146"/>
                  <a:pt x="159" y="146"/>
                  <a:pt x="159" y="146"/>
                </a:cubicBezTo>
                <a:cubicBezTo>
                  <a:pt x="164" y="148"/>
                  <a:pt x="170" y="149"/>
                  <a:pt x="175" y="149"/>
                </a:cubicBezTo>
                <a:cubicBezTo>
                  <a:pt x="197" y="149"/>
                  <a:pt x="218" y="135"/>
                  <a:pt x="225" y="113"/>
                </a:cubicBezTo>
                <a:cubicBezTo>
                  <a:pt x="234" y="85"/>
                  <a:pt x="219" y="56"/>
                  <a:pt x="191" y="47"/>
                </a:cubicBezTo>
                <a:close/>
                <a:moveTo>
                  <a:pt x="191" y="47"/>
                </a:moveTo>
                <a:cubicBezTo>
                  <a:pt x="191" y="47"/>
                  <a:pt x="191" y="47"/>
                  <a:pt x="191" y="47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3" name="标题 1"/>
          <p:cNvSpPr txBox="1"/>
          <p:nvPr/>
        </p:nvSpPr>
        <p:spPr>
          <a:xfrm>
            <a:off x="10827270" y="1610949"/>
            <a:ext cx="85037" cy="54380"/>
          </a:xfrm>
          <a:custGeom>
            <a:avLst/>
            <a:gdLst>
              <a:gd name="T0" fmla="*/ 158 w 233"/>
              <a:gd name="T1" fmla="*/ 9 h 149"/>
              <a:gd name="T2" fmla="*/ 42 w 233"/>
              <a:gd name="T3" fmla="*/ 47 h 149"/>
              <a:gd name="T4" fmla="*/ 9 w 233"/>
              <a:gd name="T5" fmla="*/ 113 h 149"/>
              <a:gd name="T6" fmla="*/ 58 w 233"/>
              <a:gd name="T7" fmla="*/ 149 h 149"/>
              <a:gd name="T8" fmla="*/ 75 w 233"/>
              <a:gd name="T9" fmla="*/ 146 h 149"/>
              <a:gd name="T10" fmla="*/ 191 w 233"/>
              <a:gd name="T11" fmla="*/ 109 h 149"/>
              <a:gd name="T12" fmla="*/ 224 w 233"/>
              <a:gd name="T13" fmla="*/ 43 h 149"/>
              <a:gd name="T14" fmla="*/ 158 w 233"/>
              <a:gd name="T15" fmla="*/ 9 h 149"/>
              <a:gd name="T16" fmla="*/ 158 w 233"/>
              <a:gd name="T17" fmla="*/ 9 h 149"/>
              <a:gd name="T18" fmla="*/ 158 w 233"/>
              <a:gd name="T19" fmla="*/ 9 h 149"/>
            </a:gdLst>
            <a:ahLst/>
            <a:cxnLst/>
            <a:rect l="0" t="0" r="r" b="b"/>
            <a:pathLst>
              <a:path w="233" h="149">
                <a:moveTo>
                  <a:pt x="158" y="9"/>
                </a:moveTo>
                <a:cubicBezTo>
                  <a:pt x="42" y="47"/>
                  <a:pt x="42" y="47"/>
                  <a:pt x="42" y="47"/>
                </a:cubicBezTo>
                <a:cubicBezTo>
                  <a:pt x="15" y="56"/>
                  <a:pt x="0" y="85"/>
                  <a:pt x="9" y="113"/>
                </a:cubicBezTo>
                <a:cubicBezTo>
                  <a:pt x="16" y="135"/>
                  <a:pt x="36" y="149"/>
                  <a:pt x="58" y="149"/>
                </a:cubicBezTo>
                <a:cubicBezTo>
                  <a:pt x="64" y="149"/>
                  <a:pt x="69" y="148"/>
                  <a:pt x="75" y="146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8" y="100"/>
                  <a:pt x="233" y="70"/>
                  <a:pt x="224" y="43"/>
                </a:cubicBezTo>
                <a:cubicBezTo>
                  <a:pt x="215" y="15"/>
                  <a:pt x="186" y="0"/>
                  <a:pt x="158" y="9"/>
                </a:cubicBezTo>
                <a:close/>
                <a:moveTo>
                  <a:pt x="158" y="9"/>
                </a:moveTo>
                <a:cubicBezTo>
                  <a:pt x="158" y="9"/>
                  <a:pt x="158" y="9"/>
                  <a:pt x="158" y="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4" name="标题 1"/>
          <p:cNvSpPr txBox="1"/>
          <p:nvPr/>
        </p:nvSpPr>
        <p:spPr>
          <a:xfrm>
            <a:off x="11225186" y="1481545"/>
            <a:ext cx="85345" cy="54380"/>
          </a:xfrm>
          <a:custGeom>
            <a:avLst/>
            <a:gdLst>
              <a:gd name="T0" fmla="*/ 59 w 234"/>
              <a:gd name="T1" fmla="*/ 149 h 149"/>
              <a:gd name="T2" fmla="*/ 75 w 234"/>
              <a:gd name="T3" fmla="*/ 147 h 149"/>
              <a:gd name="T4" fmla="*/ 191 w 234"/>
              <a:gd name="T5" fmla="*/ 109 h 149"/>
              <a:gd name="T6" fmla="*/ 225 w 234"/>
              <a:gd name="T7" fmla="*/ 43 h 149"/>
              <a:gd name="T8" fmla="*/ 159 w 234"/>
              <a:gd name="T9" fmla="*/ 9 h 149"/>
              <a:gd name="T10" fmla="*/ 43 w 234"/>
              <a:gd name="T11" fmla="*/ 47 h 149"/>
              <a:gd name="T12" fmla="*/ 9 w 234"/>
              <a:gd name="T13" fmla="*/ 113 h 149"/>
              <a:gd name="T14" fmla="*/ 59 w 234"/>
              <a:gd name="T15" fmla="*/ 149 h 149"/>
              <a:gd name="T16" fmla="*/ 59 w 234"/>
              <a:gd name="T17" fmla="*/ 149 h 149"/>
              <a:gd name="T18" fmla="*/ 59 w 234"/>
              <a:gd name="T19" fmla="*/ 149 h 149"/>
            </a:gdLst>
            <a:ahLst/>
            <a:cxnLst/>
            <a:rect l="0" t="0" r="r" b="b"/>
            <a:pathLst>
              <a:path w="234" h="149">
                <a:moveTo>
                  <a:pt x="59" y="149"/>
                </a:moveTo>
                <a:cubicBezTo>
                  <a:pt x="65" y="149"/>
                  <a:pt x="70" y="148"/>
                  <a:pt x="75" y="147"/>
                </a:cubicBezTo>
                <a:cubicBezTo>
                  <a:pt x="191" y="109"/>
                  <a:pt x="191" y="109"/>
                  <a:pt x="191" y="109"/>
                </a:cubicBezTo>
                <a:cubicBezTo>
                  <a:pt x="219" y="100"/>
                  <a:pt x="234" y="70"/>
                  <a:pt x="225" y="43"/>
                </a:cubicBezTo>
                <a:cubicBezTo>
                  <a:pt x="216" y="15"/>
                  <a:pt x="186" y="0"/>
                  <a:pt x="159" y="9"/>
                </a:cubicBezTo>
                <a:cubicBezTo>
                  <a:pt x="43" y="47"/>
                  <a:pt x="43" y="47"/>
                  <a:pt x="43" y="47"/>
                </a:cubicBezTo>
                <a:cubicBezTo>
                  <a:pt x="16" y="56"/>
                  <a:pt x="0" y="86"/>
                  <a:pt x="9" y="113"/>
                </a:cubicBezTo>
                <a:cubicBezTo>
                  <a:pt x="17" y="135"/>
                  <a:pt x="37" y="149"/>
                  <a:pt x="59" y="149"/>
                </a:cubicBezTo>
                <a:close/>
                <a:moveTo>
                  <a:pt x="59" y="149"/>
                </a:moveTo>
                <a:cubicBezTo>
                  <a:pt x="59" y="149"/>
                  <a:pt x="59" y="149"/>
                  <a:pt x="59" y="14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5" name="标题 1"/>
          <p:cNvSpPr txBox="1"/>
          <p:nvPr/>
        </p:nvSpPr>
        <p:spPr>
          <a:xfrm>
            <a:off x="10911228" y="1704304"/>
            <a:ext cx="69323" cy="76564"/>
          </a:xfrm>
          <a:custGeom>
            <a:avLst/>
            <a:gdLst>
              <a:gd name="T0" fmla="*/ 88 w 190"/>
              <a:gd name="T1" fmla="*/ 29 h 210"/>
              <a:gd name="T2" fmla="*/ 17 w 190"/>
              <a:gd name="T3" fmla="*/ 127 h 210"/>
              <a:gd name="T4" fmla="*/ 28 w 190"/>
              <a:gd name="T5" fmla="*/ 200 h 210"/>
              <a:gd name="T6" fmla="*/ 59 w 190"/>
              <a:gd name="T7" fmla="*/ 210 h 210"/>
              <a:gd name="T8" fmla="*/ 101 w 190"/>
              <a:gd name="T9" fmla="*/ 189 h 210"/>
              <a:gd name="T10" fmla="*/ 173 w 190"/>
              <a:gd name="T11" fmla="*/ 90 h 210"/>
              <a:gd name="T12" fmla="*/ 162 w 190"/>
              <a:gd name="T13" fmla="*/ 17 h 210"/>
              <a:gd name="T14" fmla="*/ 88 w 190"/>
              <a:gd name="T15" fmla="*/ 29 h 210"/>
              <a:gd name="T16" fmla="*/ 88 w 190"/>
              <a:gd name="T17" fmla="*/ 29 h 210"/>
              <a:gd name="T18" fmla="*/ 88 w 190"/>
              <a:gd name="T19" fmla="*/ 29 h 210"/>
            </a:gdLst>
            <a:ahLst/>
            <a:cxnLst/>
            <a:rect l="0" t="0" r="r" b="b"/>
            <a:pathLst>
              <a:path w="190" h="210">
                <a:moveTo>
                  <a:pt x="88" y="29"/>
                </a:moveTo>
                <a:cubicBezTo>
                  <a:pt x="17" y="127"/>
                  <a:pt x="17" y="127"/>
                  <a:pt x="17" y="127"/>
                </a:cubicBezTo>
                <a:cubicBezTo>
                  <a:pt x="0" y="151"/>
                  <a:pt x="5" y="183"/>
                  <a:pt x="28" y="200"/>
                </a:cubicBezTo>
                <a:cubicBezTo>
                  <a:pt x="37" y="207"/>
                  <a:pt x="48" y="210"/>
                  <a:pt x="59" y="210"/>
                </a:cubicBezTo>
                <a:cubicBezTo>
                  <a:pt x="75" y="210"/>
                  <a:pt x="91" y="203"/>
                  <a:pt x="101" y="189"/>
                </a:cubicBezTo>
                <a:cubicBezTo>
                  <a:pt x="173" y="90"/>
                  <a:pt x="173" y="90"/>
                  <a:pt x="173" y="90"/>
                </a:cubicBezTo>
                <a:cubicBezTo>
                  <a:pt x="190" y="67"/>
                  <a:pt x="185" y="34"/>
                  <a:pt x="162" y="17"/>
                </a:cubicBezTo>
                <a:cubicBezTo>
                  <a:pt x="138" y="0"/>
                  <a:pt x="105" y="5"/>
                  <a:pt x="88" y="29"/>
                </a:cubicBezTo>
                <a:close/>
                <a:moveTo>
                  <a:pt x="88" y="29"/>
                </a:moveTo>
                <a:cubicBezTo>
                  <a:pt x="88" y="29"/>
                  <a:pt x="88" y="29"/>
                  <a:pt x="88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6" name="标题 1"/>
          <p:cNvSpPr txBox="1"/>
          <p:nvPr/>
        </p:nvSpPr>
        <p:spPr>
          <a:xfrm>
            <a:off x="11156941" y="1365698"/>
            <a:ext cx="69786" cy="76872"/>
          </a:xfrm>
          <a:custGeom>
            <a:avLst/>
            <a:gdLst>
              <a:gd name="T0" fmla="*/ 89 w 191"/>
              <a:gd name="T1" fmla="*/ 29 h 211"/>
              <a:gd name="T2" fmla="*/ 17 w 191"/>
              <a:gd name="T3" fmla="*/ 128 h 211"/>
              <a:gd name="T4" fmla="*/ 29 w 191"/>
              <a:gd name="T5" fmla="*/ 201 h 211"/>
              <a:gd name="T6" fmla="*/ 60 w 191"/>
              <a:gd name="T7" fmla="*/ 211 h 211"/>
              <a:gd name="T8" fmla="*/ 102 w 191"/>
              <a:gd name="T9" fmla="*/ 189 h 211"/>
              <a:gd name="T10" fmla="*/ 174 w 191"/>
              <a:gd name="T11" fmla="*/ 90 h 211"/>
              <a:gd name="T12" fmla="*/ 162 w 191"/>
              <a:gd name="T13" fmla="*/ 17 h 211"/>
              <a:gd name="T14" fmla="*/ 89 w 191"/>
              <a:gd name="T15" fmla="*/ 29 h 211"/>
              <a:gd name="T16" fmla="*/ 89 w 191"/>
              <a:gd name="T17" fmla="*/ 29 h 211"/>
              <a:gd name="T18" fmla="*/ 89 w 191"/>
              <a:gd name="T19" fmla="*/ 29 h 211"/>
            </a:gdLst>
            <a:ahLst/>
            <a:cxnLst/>
            <a:rect l="0" t="0" r="r" b="b"/>
            <a:pathLst>
              <a:path w="191" h="211">
                <a:moveTo>
                  <a:pt x="89" y="29"/>
                </a:moveTo>
                <a:cubicBezTo>
                  <a:pt x="17" y="128"/>
                  <a:pt x="17" y="128"/>
                  <a:pt x="17" y="128"/>
                </a:cubicBezTo>
                <a:cubicBezTo>
                  <a:pt x="0" y="151"/>
                  <a:pt x="6" y="184"/>
                  <a:pt x="29" y="201"/>
                </a:cubicBezTo>
                <a:cubicBezTo>
                  <a:pt x="38" y="208"/>
                  <a:pt x="49" y="211"/>
                  <a:pt x="60" y="211"/>
                </a:cubicBezTo>
                <a:cubicBezTo>
                  <a:pt x="76" y="211"/>
                  <a:pt x="92" y="203"/>
                  <a:pt x="102" y="189"/>
                </a:cubicBezTo>
                <a:cubicBezTo>
                  <a:pt x="174" y="90"/>
                  <a:pt x="174" y="90"/>
                  <a:pt x="174" y="90"/>
                </a:cubicBezTo>
                <a:cubicBezTo>
                  <a:pt x="191" y="67"/>
                  <a:pt x="186" y="34"/>
                  <a:pt x="162" y="17"/>
                </a:cubicBezTo>
                <a:cubicBezTo>
                  <a:pt x="139" y="0"/>
                  <a:pt x="106" y="5"/>
                  <a:pt x="89" y="29"/>
                </a:cubicBezTo>
                <a:close/>
                <a:moveTo>
                  <a:pt x="89" y="29"/>
                </a:moveTo>
                <a:cubicBezTo>
                  <a:pt x="89" y="29"/>
                  <a:pt x="89" y="29"/>
                  <a:pt x="89" y="29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7" name="标题 1"/>
          <p:cNvSpPr txBox="1"/>
          <p:nvPr/>
        </p:nvSpPr>
        <p:spPr>
          <a:xfrm>
            <a:off x="10930947" y="1437486"/>
            <a:ext cx="276061" cy="334293"/>
          </a:xfrm>
          <a:custGeom>
            <a:avLst/>
            <a:gdLst>
              <a:gd name="T0" fmla="*/ 757 w 757"/>
              <a:gd name="T1" fmla="*/ 378 h 917"/>
              <a:gd name="T2" fmla="*/ 378 w 757"/>
              <a:gd name="T3" fmla="*/ 0 h 917"/>
              <a:gd name="T4" fmla="*/ 0 w 757"/>
              <a:gd name="T5" fmla="*/ 378 h 917"/>
              <a:gd name="T6" fmla="*/ 81 w 757"/>
              <a:gd name="T7" fmla="*/ 612 h 917"/>
              <a:gd name="T8" fmla="*/ 204 w 757"/>
              <a:gd name="T9" fmla="*/ 792 h 917"/>
              <a:gd name="T10" fmla="*/ 204 w 757"/>
              <a:gd name="T11" fmla="*/ 917 h 917"/>
              <a:gd name="T12" fmla="*/ 551 w 757"/>
              <a:gd name="T13" fmla="*/ 917 h 917"/>
              <a:gd name="T14" fmla="*/ 551 w 757"/>
              <a:gd name="T15" fmla="*/ 795 h 917"/>
              <a:gd name="T16" fmla="*/ 676 w 757"/>
              <a:gd name="T17" fmla="*/ 612 h 917"/>
              <a:gd name="T18" fmla="*/ 757 w 757"/>
              <a:gd name="T19" fmla="*/ 378 h 917"/>
              <a:gd name="T20" fmla="*/ 757 w 757"/>
              <a:gd name="T21" fmla="*/ 378 h 917"/>
              <a:gd name="T22" fmla="*/ 757 w 757"/>
              <a:gd name="T23" fmla="*/ 378 h 917"/>
            </a:gdLst>
            <a:ahLst/>
            <a:cxnLst/>
            <a:rect l="0" t="0" r="r" b="b"/>
            <a:pathLst>
              <a:path w="757" h="917">
                <a:moveTo>
                  <a:pt x="757" y="378"/>
                </a:moveTo>
                <a:cubicBezTo>
                  <a:pt x="757" y="169"/>
                  <a:pt x="587" y="0"/>
                  <a:pt x="378" y="0"/>
                </a:cubicBezTo>
                <a:cubicBezTo>
                  <a:pt x="169" y="0"/>
                  <a:pt x="0" y="169"/>
                  <a:pt x="0" y="378"/>
                </a:cubicBezTo>
                <a:cubicBezTo>
                  <a:pt x="0" y="467"/>
                  <a:pt x="30" y="548"/>
                  <a:pt x="81" y="612"/>
                </a:cubicBezTo>
                <a:cubicBezTo>
                  <a:pt x="125" y="668"/>
                  <a:pt x="167" y="730"/>
                  <a:pt x="204" y="792"/>
                </a:cubicBezTo>
                <a:cubicBezTo>
                  <a:pt x="204" y="917"/>
                  <a:pt x="204" y="917"/>
                  <a:pt x="204" y="917"/>
                </a:cubicBezTo>
                <a:cubicBezTo>
                  <a:pt x="551" y="917"/>
                  <a:pt x="551" y="917"/>
                  <a:pt x="551" y="917"/>
                </a:cubicBezTo>
                <a:cubicBezTo>
                  <a:pt x="551" y="795"/>
                  <a:pt x="551" y="795"/>
                  <a:pt x="551" y="795"/>
                </a:cubicBezTo>
                <a:cubicBezTo>
                  <a:pt x="587" y="735"/>
                  <a:pt x="634" y="665"/>
                  <a:pt x="676" y="612"/>
                </a:cubicBezTo>
                <a:cubicBezTo>
                  <a:pt x="727" y="548"/>
                  <a:pt x="757" y="467"/>
                  <a:pt x="757" y="378"/>
                </a:cubicBezTo>
                <a:close/>
                <a:moveTo>
                  <a:pt x="757" y="378"/>
                </a:moveTo>
                <a:cubicBezTo>
                  <a:pt x="757" y="378"/>
                  <a:pt x="757" y="378"/>
                  <a:pt x="757" y="378"/>
                </a:cubicBezTo>
              </a:path>
            </a:pathLst>
          </a:custGeom>
          <a:solidFill>
            <a:schemeClr val="bg1"/>
          </a:solidFill>
          <a:ln cap="sq">
            <a:noFill/>
          </a:ln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sp>
        <p:nvSpPr>
          <p:cNvPr id="18" name="标题 1"/>
          <p:cNvSpPr txBox="1"/>
          <p:nvPr/>
        </p:nvSpPr>
        <p:spPr>
          <a:xfrm>
            <a:off x="5472281" y="2535972"/>
            <a:ext cx="5400000" cy="884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6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Structuring healthcare organizations involves creating a framework that defines roles, responsibilities, and relationships, ensuring clarity and efficiency in operations and patient care.</a:t>
            </a:r>
            <a:endParaRPr kumimoji="1" lang="zh-CN" altLang="en-US"/>
          </a:p>
        </p:txBody>
      </p:sp>
      <p:sp>
        <p:nvSpPr>
          <p:cNvPr id="19" name="标题 1"/>
          <p:cNvSpPr txBox="1"/>
          <p:nvPr/>
        </p:nvSpPr>
        <p:spPr>
          <a:xfrm>
            <a:off x="5472283" y="2069373"/>
            <a:ext cx="540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Structuring Healthcare Organizations</a:t>
            </a:r>
            <a:endParaRPr kumimoji="1" lang="zh-CN" altLang="en-US"/>
          </a:p>
        </p:txBody>
      </p:sp>
      <p:sp>
        <p:nvSpPr>
          <p:cNvPr id="20" name="标题 1"/>
          <p:cNvSpPr txBox="1"/>
          <p:nvPr/>
        </p:nvSpPr>
        <p:spPr>
          <a:xfrm>
            <a:off x="5472281" y="4096416"/>
            <a:ext cx="5400000" cy="884346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1066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"/>
                <a:ea typeface="Poppins"/>
                <a:cs typeface="Poppins"/>
              </a:rPr>
              <a:t>Workforce management and staffing ensure that healthcare facilities have the right number of qualified staff members, optimizing productivity and quality of care while addressing workforce challenges.</a:t>
            </a:r>
            <a:endParaRPr kumimoji="1" lang="zh-CN" altLang="en-US"/>
          </a:p>
        </p:txBody>
      </p:sp>
      <p:sp>
        <p:nvSpPr>
          <p:cNvPr id="21" name="标题 1"/>
          <p:cNvSpPr txBox="1"/>
          <p:nvPr/>
        </p:nvSpPr>
        <p:spPr>
          <a:xfrm>
            <a:off x="5472283" y="3629817"/>
            <a:ext cx="5400000" cy="44743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b"/>
          <a:lstStyle/>
          <a:p>
            <a:pPr algn="l"/>
            <a:r>
              <a:rPr kumimoji="1" lang="en-US" altLang="zh-CN" sz="16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Workforce Management and Staffing</a:t>
            </a:r>
            <a:endParaRPr kumimoji="1" lang="zh-CN" altLang="en-US"/>
          </a:p>
        </p:txBody>
      </p:sp>
      <p:sp>
        <p:nvSpPr>
          <p:cNvPr id="22" name="标题 1"/>
          <p:cNvSpPr txBox="1"/>
          <p:nvPr/>
        </p:nvSpPr>
        <p:spPr>
          <a:xfrm>
            <a:off x="787215" y="385281"/>
            <a:ext cx="10671175" cy="46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/>
          <a:lstStyle/>
          <a:p>
            <a:pPr algn="l"/>
            <a:r>
              <a:rPr kumimoji="1" lang="en-US" altLang="zh-CN" sz="28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Organization</a:t>
            </a:r>
            <a:endParaRPr kumimoji="1" lang="zh-CN" altLang="en-US"/>
          </a:p>
        </p:txBody>
      </p:sp>
      <p:sp>
        <p:nvSpPr>
          <p:cNvPr id="23" name="标题 1"/>
          <p:cNvSpPr txBox="1"/>
          <p:nvPr/>
        </p:nvSpPr>
        <p:spPr>
          <a:xfrm rot="5400000">
            <a:off x="4927488" y="-3337448"/>
            <a:ext cx="99060" cy="8633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0"/>
          </a:gra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标题 1"/>
          <p:cNvSpPr txBox="1"/>
          <p:nvPr/>
        </p:nvSpPr>
        <p:spPr>
          <a:xfrm rot="19381400" flipH="1">
            <a:off x="78135" y="464640"/>
            <a:ext cx="653381" cy="436022"/>
          </a:xfrm>
          <a:custGeom>
            <a:avLst/>
            <a:gdLst>
              <a:gd name="connsiteX0" fmla="*/ 362469 w 653381"/>
              <a:gd name="connsiteY0" fmla="*/ 4241 h 436022"/>
              <a:gd name="connsiteX1" fmla="*/ 396364 w 653381"/>
              <a:gd name="connsiteY1" fmla="*/ 61368 h 436022"/>
              <a:gd name="connsiteX2" fmla="*/ 396732 w 653381"/>
              <a:gd name="connsiteY2" fmla="*/ 137992 h 436022"/>
              <a:gd name="connsiteX3" fmla="*/ 572317 w 653381"/>
              <a:gd name="connsiteY3" fmla="*/ 137992 h 436022"/>
              <a:gd name="connsiteX4" fmla="*/ 653381 w 653381"/>
              <a:gd name="connsiteY4" fmla="*/ 219056 h 436022"/>
              <a:gd name="connsiteX5" fmla="*/ 572317 w 653381"/>
              <a:gd name="connsiteY5" fmla="*/ 300120 h 436022"/>
              <a:gd name="connsiteX6" fmla="*/ 397511 w 653381"/>
              <a:gd name="connsiteY6" fmla="*/ 300120 h 436022"/>
              <a:gd name="connsiteX7" fmla="*/ 397862 w 653381"/>
              <a:gd name="connsiteY7" fmla="*/ 373034 h 436022"/>
              <a:gd name="connsiteX8" fmla="*/ 305140 w 653381"/>
              <a:gd name="connsiteY8" fmla="*/ 427039 h 436022"/>
              <a:gd name="connsiteX9" fmla="*/ 33218 w 653381"/>
              <a:gd name="connsiteY9" fmla="*/ 271065 h 436022"/>
              <a:gd name="connsiteX10" fmla="*/ 33021 w 653381"/>
              <a:gd name="connsiteY10" fmla="*/ 163763 h 436022"/>
              <a:gd name="connsiteX11" fmla="*/ 302805 w 653381"/>
              <a:gd name="connsiteY11" fmla="*/ 7703 h 436022"/>
              <a:gd name="connsiteX12" fmla="*/ 362469 w 653381"/>
              <a:gd name="connsiteY12" fmla="*/ 4241 h 436022"/>
            </a:gdLst>
            <a:ahLst/>
            <a:cxnLst/>
            <a:rect l="l" t="t" r="r" b="b"/>
            <a:pathLst>
              <a:path w="653381" h="436022">
                <a:moveTo>
                  <a:pt x="362469" y="4241"/>
                </a:moveTo>
                <a:cubicBezTo>
                  <a:pt x="378628" y="10999"/>
                  <a:pt x="392701" y="27110"/>
                  <a:pt x="396364" y="61368"/>
                </a:cubicBezTo>
                <a:lnTo>
                  <a:pt x="396732" y="137992"/>
                </a:lnTo>
                <a:lnTo>
                  <a:pt x="572317" y="137992"/>
                </a:lnTo>
                <a:cubicBezTo>
                  <a:pt x="617087" y="137992"/>
                  <a:pt x="653381" y="174286"/>
                  <a:pt x="653381" y="219056"/>
                </a:cubicBezTo>
                <a:cubicBezTo>
                  <a:pt x="653381" y="263826"/>
                  <a:pt x="617087" y="300120"/>
                  <a:pt x="572317" y="300120"/>
                </a:cubicBezTo>
                <a:lnTo>
                  <a:pt x="397511" y="300120"/>
                </a:lnTo>
                <a:lnTo>
                  <a:pt x="397862" y="373034"/>
                </a:lnTo>
                <a:cubicBezTo>
                  <a:pt x="397862" y="373034"/>
                  <a:pt x="389002" y="464424"/>
                  <a:pt x="305140" y="427039"/>
                </a:cubicBezTo>
                <a:lnTo>
                  <a:pt x="33218" y="271065"/>
                </a:lnTo>
                <a:cubicBezTo>
                  <a:pt x="33218" y="271065"/>
                  <a:pt x="-41392" y="217550"/>
                  <a:pt x="33021" y="163763"/>
                </a:cubicBezTo>
                <a:lnTo>
                  <a:pt x="302805" y="7703"/>
                </a:lnTo>
                <a:cubicBezTo>
                  <a:pt x="302805" y="7703"/>
                  <a:pt x="335536" y="-7020"/>
                  <a:pt x="362469" y="4241"/>
                </a:cubicBezTo>
                <a:close/>
              </a:path>
            </a:pathLst>
          </a:cu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8640988" y="1549399"/>
            <a:ext cx="4351112" cy="4351112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标题 1"/>
          <p:cNvSpPr txBox="1"/>
          <p:nvPr/>
        </p:nvSpPr>
        <p:spPr>
          <a:xfrm>
            <a:off x="1107381" y="2784343"/>
            <a:ext cx="1732188" cy="173218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标题 1"/>
          <p:cNvSpPr txBox="1"/>
          <p:nvPr/>
        </p:nvSpPr>
        <p:spPr>
          <a:xfrm>
            <a:off x="665469" y="1853723"/>
            <a:ext cx="1025527" cy="698965"/>
          </a:xfrm>
          <a:prstGeom prst="rec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标题 1"/>
          <p:cNvSpPr txBox="1"/>
          <p:nvPr/>
        </p:nvSpPr>
        <p:spPr>
          <a:xfrm>
            <a:off x="660400" y="1913021"/>
            <a:ext cx="1035665" cy="580368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ctr"/>
          <a:lstStyle/>
          <a:p>
            <a:pPr algn="ctr"/>
            <a:r>
              <a:rPr kumimoji="1" lang="en-US" altLang="zh-CN" sz="3600">
                <a:ln w="12700">
                  <a:noFill/>
                </a:ln>
                <a:solidFill>
                  <a:srgbClr val="FFFFFF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 03</a:t>
            </a:r>
            <a:endParaRPr kumimoji="1" lang="zh-CN" altLang="en-US"/>
          </a:p>
        </p:txBody>
      </p:sp>
      <p:sp>
        <p:nvSpPr>
          <p:cNvPr id="6" name="标题 1"/>
          <p:cNvSpPr txBox="1"/>
          <p:nvPr/>
        </p:nvSpPr>
        <p:spPr>
          <a:xfrm>
            <a:off x="660400" y="2767506"/>
            <a:ext cx="5372009" cy="1323933"/>
          </a:xfrm>
          <a:prstGeom prst="rect">
            <a:avLst/>
          </a:prstGeom>
          <a:noFill/>
          <a:ln w="12700" cap="sq">
            <a:noFill/>
            <a:miter/>
          </a:ln>
        </p:spPr>
        <p:txBody>
          <a:bodyPr vert="horz" wrap="square" lIns="0" tIns="0" rIns="0" bIns="0" rtlCol="0" anchor="t"/>
          <a:lstStyle/>
          <a:p>
            <a:pPr algn="l"/>
            <a:r>
              <a:rPr kumimoji="1" lang="en-US" altLang="zh-CN" sz="2200">
                <a:ln w="12700">
                  <a:noFill/>
                </a:ln>
                <a:solidFill>
                  <a:srgbClr val="262626">
                    <a:alpha val="100000"/>
                  </a:srgbClr>
                </a:solidFill>
                <a:latin typeface="poppins-bold"/>
                <a:ea typeface="poppins-bold"/>
                <a:cs typeface="poppins-bold"/>
              </a:rPr>
              <a:t>Challenges in Healthcare Management</a:t>
            </a:r>
            <a:endParaRPr kumimoji="1" lang="zh-CN" altLang="en-US"/>
          </a:p>
        </p:txBody>
      </p:sp>
      <p:sp>
        <p:nvSpPr>
          <p:cNvPr id="7" name="标题 1"/>
          <p:cNvSpPr txBox="1"/>
          <p:nvPr/>
        </p:nvSpPr>
        <p:spPr>
          <a:xfrm>
            <a:off x="10980186" y="638212"/>
            <a:ext cx="537267" cy="390488"/>
          </a:xfrm>
          <a:custGeom>
            <a:avLst/>
            <a:gdLst/>
            <a:ahLst/>
            <a:cxnLst/>
            <a:rect l="l" t="t" r="r" b="b"/>
            <a:pathLst>
              <a:path w="537267" h="390488">
                <a:moveTo>
                  <a:pt x="474259" y="272460"/>
                </a:moveTo>
                <a:cubicBezTo>
                  <a:pt x="461854" y="272289"/>
                  <a:pt x="453511" y="275831"/>
                  <a:pt x="449231" y="283086"/>
                </a:cubicBezTo>
                <a:cubicBezTo>
                  <a:pt x="444952" y="290341"/>
                  <a:pt x="442960" y="302334"/>
                  <a:pt x="443255" y="319065"/>
                </a:cubicBezTo>
                <a:cubicBezTo>
                  <a:pt x="442960" y="335947"/>
                  <a:pt x="444952" y="347890"/>
                  <a:pt x="449231" y="354895"/>
                </a:cubicBezTo>
                <a:cubicBezTo>
                  <a:pt x="453511" y="361900"/>
                  <a:pt x="461854" y="365292"/>
                  <a:pt x="474259" y="365071"/>
                </a:cubicBezTo>
                <a:cubicBezTo>
                  <a:pt x="486761" y="365292"/>
                  <a:pt x="495162" y="361900"/>
                  <a:pt x="499462" y="354895"/>
                </a:cubicBezTo>
                <a:cubicBezTo>
                  <a:pt x="503763" y="347890"/>
                  <a:pt x="505763" y="335947"/>
                  <a:pt x="505463" y="319065"/>
                </a:cubicBezTo>
                <a:cubicBezTo>
                  <a:pt x="505763" y="302334"/>
                  <a:pt x="503763" y="290341"/>
                  <a:pt x="499462" y="283086"/>
                </a:cubicBezTo>
                <a:cubicBezTo>
                  <a:pt x="495162" y="275831"/>
                  <a:pt x="486761" y="272289"/>
                  <a:pt x="474259" y="272460"/>
                </a:cubicBezTo>
                <a:close/>
                <a:moveTo>
                  <a:pt x="178984" y="272460"/>
                </a:moveTo>
                <a:cubicBezTo>
                  <a:pt x="166579" y="272289"/>
                  <a:pt x="158236" y="275831"/>
                  <a:pt x="153956" y="283086"/>
                </a:cubicBezTo>
                <a:cubicBezTo>
                  <a:pt x="149677" y="290341"/>
                  <a:pt x="147685" y="302334"/>
                  <a:pt x="147980" y="319065"/>
                </a:cubicBezTo>
                <a:cubicBezTo>
                  <a:pt x="147685" y="335947"/>
                  <a:pt x="149677" y="347890"/>
                  <a:pt x="153956" y="354895"/>
                </a:cubicBezTo>
                <a:cubicBezTo>
                  <a:pt x="158236" y="361900"/>
                  <a:pt x="166579" y="365292"/>
                  <a:pt x="178984" y="365071"/>
                </a:cubicBezTo>
                <a:cubicBezTo>
                  <a:pt x="191486" y="365292"/>
                  <a:pt x="199887" y="361900"/>
                  <a:pt x="204188" y="354895"/>
                </a:cubicBezTo>
                <a:cubicBezTo>
                  <a:pt x="208488" y="347890"/>
                  <a:pt x="210488" y="335947"/>
                  <a:pt x="210188" y="319065"/>
                </a:cubicBezTo>
                <a:cubicBezTo>
                  <a:pt x="210488" y="302334"/>
                  <a:pt x="208488" y="290341"/>
                  <a:pt x="204188" y="283086"/>
                </a:cubicBezTo>
                <a:cubicBezTo>
                  <a:pt x="199887" y="275831"/>
                  <a:pt x="191486" y="272289"/>
                  <a:pt x="178984" y="272460"/>
                </a:cubicBezTo>
                <a:close/>
                <a:moveTo>
                  <a:pt x="15002" y="249657"/>
                </a:moveTo>
                <a:lnTo>
                  <a:pt x="45406" y="249657"/>
                </a:lnTo>
                <a:lnTo>
                  <a:pt x="45406" y="362071"/>
                </a:lnTo>
                <a:lnTo>
                  <a:pt x="100613" y="362071"/>
                </a:lnTo>
                <a:lnTo>
                  <a:pt x="100613" y="388474"/>
                </a:lnTo>
                <a:lnTo>
                  <a:pt x="15002" y="388474"/>
                </a:lnTo>
                <a:close/>
                <a:moveTo>
                  <a:pt x="474259" y="247656"/>
                </a:moveTo>
                <a:cubicBezTo>
                  <a:pt x="487883" y="247490"/>
                  <a:pt x="499374" y="249468"/>
                  <a:pt x="508730" y="253591"/>
                </a:cubicBezTo>
                <a:cubicBezTo>
                  <a:pt x="518087" y="257713"/>
                  <a:pt x="525177" y="264981"/>
                  <a:pt x="530000" y="275393"/>
                </a:cubicBezTo>
                <a:cubicBezTo>
                  <a:pt x="534822" y="285806"/>
                  <a:pt x="537245" y="300363"/>
                  <a:pt x="537267" y="319065"/>
                </a:cubicBezTo>
                <a:cubicBezTo>
                  <a:pt x="537245" y="337768"/>
                  <a:pt x="534822" y="352325"/>
                  <a:pt x="530000" y="362737"/>
                </a:cubicBezTo>
                <a:cubicBezTo>
                  <a:pt x="525177" y="373150"/>
                  <a:pt x="518087" y="380417"/>
                  <a:pt x="508730" y="384540"/>
                </a:cubicBezTo>
                <a:cubicBezTo>
                  <a:pt x="499374" y="388663"/>
                  <a:pt x="487883" y="390641"/>
                  <a:pt x="474259" y="390474"/>
                </a:cubicBezTo>
                <a:cubicBezTo>
                  <a:pt x="460824" y="390641"/>
                  <a:pt x="449423" y="388663"/>
                  <a:pt x="440055" y="384540"/>
                </a:cubicBezTo>
                <a:cubicBezTo>
                  <a:pt x="430687" y="380417"/>
                  <a:pt x="423553" y="373150"/>
                  <a:pt x="418652" y="362737"/>
                </a:cubicBezTo>
                <a:cubicBezTo>
                  <a:pt x="413752" y="352325"/>
                  <a:pt x="411285" y="337768"/>
                  <a:pt x="411251" y="319065"/>
                </a:cubicBezTo>
                <a:cubicBezTo>
                  <a:pt x="411285" y="300363"/>
                  <a:pt x="413752" y="285806"/>
                  <a:pt x="418652" y="275393"/>
                </a:cubicBezTo>
                <a:cubicBezTo>
                  <a:pt x="423553" y="264981"/>
                  <a:pt x="430687" y="257713"/>
                  <a:pt x="440055" y="253591"/>
                </a:cubicBezTo>
                <a:cubicBezTo>
                  <a:pt x="449423" y="249468"/>
                  <a:pt x="460824" y="247490"/>
                  <a:pt x="474259" y="247656"/>
                </a:cubicBezTo>
                <a:close/>
                <a:moveTo>
                  <a:pt x="337785" y="247656"/>
                </a:moveTo>
                <a:cubicBezTo>
                  <a:pt x="344682" y="247665"/>
                  <a:pt x="351541" y="248098"/>
                  <a:pt x="358363" y="248957"/>
                </a:cubicBezTo>
                <a:cubicBezTo>
                  <a:pt x="365184" y="249815"/>
                  <a:pt x="370793" y="251049"/>
                  <a:pt x="375190" y="252657"/>
                </a:cubicBezTo>
                <a:lnTo>
                  <a:pt x="375190" y="279260"/>
                </a:lnTo>
                <a:cubicBezTo>
                  <a:pt x="369931" y="277364"/>
                  <a:pt x="364297" y="275956"/>
                  <a:pt x="358288" y="275035"/>
                </a:cubicBezTo>
                <a:cubicBezTo>
                  <a:pt x="352279" y="274114"/>
                  <a:pt x="346245" y="273656"/>
                  <a:pt x="340185" y="273660"/>
                </a:cubicBezTo>
                <a:cubicBezTo>
                  <a:pt x="326938" y="273351"/>
                  <a:pt x="317178" y="276518"/>
                  <a:pt x="310907" y="283161"/>
                </a:cubicBezTo>
                <a:cubicBezTo>
                  <a:pt x="304635" y="289803"/>
                  <a:pt x="301526" y="301772"/>
                  <a:pt x="301581" y="319065"/>
                </a:cubicBezTo>
                <a:cubicBezTo>
                  <a:pt x="301536" y="331218"/>
                  <a:pt x="302736" y="340629"/>
                  <a:pt x="305181" y="347299"/>
                </a:cubicBezTo>
                <a:cubicBezTo>
                  <a:pt x="307626" y="353969"/>
                  <a:pt x="311582" y="358594"/>
                  <a:pt x="317049" y="361174"/>
                </a:cubicBezTo>
                <a:cubicBezTo>
                  <a:pt x="322517" y="363755"/>
                  <a:pt x="329762" y="364987"/>
                  <a:pt x="338785" y="364871"/>
                </a:cubicBezTo>
                <a:cubicBezTo>
                  <a:pt x="341565" y="364884"/>
                  <a:pt x="344157" y="364809"/>
                  <a:pt x="346561" y="364646"/>
                </a:cubicBezTo>
                <a:cubicBezTo>
                  <a:pt x="348966" y="364484"/>
                  <a:pt x="351308" y="364159"/>
                  <a:pt x="353587" y="363671"/>
                </a:cubicBezTo>
                <a:lnTo>
                  <a:pt x="353587" y="333667"/>
                </a:lnTo>
                <a:lnTo>
                  <a:pt x="329984" y="333667"/>
                </a:lnTo>
                <a:lnTo>
                  <a:pt x="329984" y="308264"/>
                </a:lnTo>
                <a:lnTo>
                  <a:pt x="381791" y="308264"/>
                </a:lnTo>
                <a:lnTo>
                  <a:pt x="381791" y="384274"/>
                </a:lnTo>
                <a:cubicBezTo>
                  <a:pt x="376452" y="386020"/>
                  <a:pt x="369827" y="387478"/>
                  <a:pt x="361913" y="388649"/>
                </a:cubicBezTo>
                <a:cubicBezTo>
                  <a:pt x="354000" y="389820"/>
                  <a:pt x="345624" y="390428"/>
                  <a:pt x="336785" y="390474"/>
                </a:cubicBezTo>
                <a:cubicBezTo>
                  <a:pt x="322528" y="390671"/>
                  <a:pt x="310304" y="388811"/>
                  <a:pt x="300114" y="384896"/>
                </a:cubicBezTo>
                <a:cubicBezTo>
                  <a:pt x="289924" y="380981"/>
                  <a:pt x="282100" y="373831"/>
                  <a:pt x="276644" y="363449"/>
                </a:cubicBezTo>
                <a:cubicBezTo>
                  <a:pt x="271188" y="353066"/>
                  <a:pt x="268432" y="338271"/>
                  <a:pt x="268376" y="319065"/>
                </a:cubicBezTo>
                <a:cubicBezTo>
                  <a:pt x="268437" y="301308"/>
                  <a:pt x="271250" y="287195"/>
                  <a:pt x="276815" y="276727"/>
                </a:cubicBezTo>
                <a:cubicBezTo>
                  <a:pt x="282379" y="266259"/>
                  <a:pt x="290334" y="258769"/>
                  <a:pt x="300677" y="254257"/>
                </a:cubicBezTo>
                <a:cubicBezTo>
                  <a:pt x="311020" y="249746"/>
                  <a:pt x="323390" y="247545"/>
                  <a:pt x="337785" y="247656"/>
                </a:cubicBezTo>
                <a:close/>
                <a:moveTo>
                  <a:pt x="178984" y="247656"/>
                </a:moveTo>
                <a:cubicBezTo>
                  <a:pt x="192608" y="247490"/>
                  <a:pt x="204099" y="249468"/>
                  <a:pt x="213455" y="253591"/>
                </a:cubicBezTo>
                <a:cubicBezTo>
                  <a:pt x="222812" y="257713"/>
                  <a:pt x="229902" y="264981"/>
                  <a:pt x="234725" y="275393"/>
                </a:cubicBezTo>
                <a:cubicBezTo>
                  <a:pt x="239547" y="285806"/>
                  <a:pt x="241970" y="300363"/>
                  <a:pt x="241992" y="319065"/>
                </a:cubicBezTo>
                <a:cubicBezTo>
                  <a:pt x="241970" y="337768"/>
                  <a:pt x="239547" y="352325"/>
                  <a:pt x="234725" y="362737"/>
                </a:cubicBezTo>
                <a:cubicBezTo>
                  <a:pt x="229902" y="373150"/>
                  <a:pt x="222812" y="380417"/>
                  <a:pt x="213455" y="384540"/>
                </a:cubicBezTo>
                <a:cubicBezTo>
                  <a:pt x="204099" y="388663"/>
                  <a:pt x="192608" y="390641"/>
                  <a:pt x="178984" y="390474"/>
                </a:cubicBezTo>
                <a:cubicBezTo>
                  <a:pt x="165549" y="390641"/>
                  <a:pt x="154148" y="388663"/>
                  <a:pt x="144780" y="384540"/>
                </a:cubicBezTo>
                <a:cubicBezTo>
                  <a:pt x="135412" y="380417"/>
                  <a:pt x="128278" y="373150"/>
                  <a:pt x="123377" y="362737"/>
                </a:cubicBezTo>
                <a:cubicBezTo>
                  <a:pt x="118477" y="352325"/>
                  <a:pt x="116010" y="337768"/>
                  <a:pt x="115976" y="319065"/>
                </a:cubicBezTo>
                <a:cubicBezTo>
                  <a:pt x="116010" y="300363"/>
                  <a:pt x="118477" y="285806"/>
                  <a:pt x="123377" y="275393"/>
                </a:cubicBezTo>
                <a:cubicBezTo>
                  <a:pt x="128278" y="264981"/>
                  <a:pt x="135412" y="257713"/>
                  <a:pt x="144780" y="253591"/>
                </a:cubicBezTo>
                <a:cubicBezTo>
                  <a:pt x="154148" y="249468"/>
                  <a:pt x="165549" y="247490"/>
                  <a:pt x="178984" y="247656"/>
                </a:cubicBezTo>
                <a:close/>
                <a:moveTo>
                  <a:pt x="421729" y="13608"/>
                </a:moveTo>
                <a:lnTo>
                  <a:pt x="421729" y="71215"/>
                </a:lnTo>
                <a:lnTo>
                  <a:pt x="438931" y="71215"/>
                </a:lnTo>
                <a:cubicBezTo>
                  <a:pt x="449042" y="71205"/>
                  <a:pt x="456957" y="70514"/>
                  <a:pt x="462675" y="69141"/>
                </a:cubicBezTo>
                <a:cubicBezTo>
                  <a:pt x="468393" y="67768"/>
                  <a:pt x="472455" y="64973"/>
                  <a:pt x="474862" y="60755"/>
                </a:cubicBezTo>
                <a:cubicBezTo>
                  <a:pt x="477268" y="56537"/>
                  <a:pt x="478560" y="50156"/>
                  <a:pt x="478736" y="41612"/>
                </a:cubicBezTo>
                <a:cubicBezTo>
                  <a:pt x="478678" y="30406"/>
                  <a:pt x="475694" y="22913"/>
                  <a:pt x="469785" y="19134"/>
                </a:cubicBezTo>
                <a:cubicBezTo>
                  <a:pt x="463876" y="15354"/>
                  <a:pt x="453591" y="13512"/>
                  <a:pt x="438931" y="13608"/>
                </a:cubicBezTo>
                <a:close/>
                <a:moveTo>
                  <a:pt x="186909" y="11608"/>
                </a:moveTo>
                <a:cubicBezTo>
                  <a:pt x="175218" y="11787"/>
                  <a:pt x="166130" y="13829"/>
                  <a:pt x="159646" y="17735"/>
                </a:cubicBezTo>
                <a:cubicBezTo>
                  <a:pt x="153163" y="21640"/>
                  <a:pt x="148624" y="27935"/>
                  <a:pt x="146030" y="36618"/>
                </a:cubicBezTo>
                <a:cubicBezTo>
                  <a:pt x="143436" y="45302"/>
                  <a:pt x="142127" y="56901"/>
                  <a:pt x="142104" y="71415"/>
                </a:cubicBezTo>
                <a:cubicBezTo>
                  <a:pt x="141770" y="93160"/>
                  <a:pt x="144837" y="108628"/>
                  <a:pt x="151305" y="117821"/>
                </a:cubicBezTo>
                <a:cubicBezTo>
                  <a:pt x="157772" y="127014"/>
                  <a:pt x="169640" y="131481"/>
                  <a:pt x="186909" y="131223"/>
                </a:cubicBezTo>
                <a:cubicBezTo>
                  <a:pt x="198601" y="131059"/>
                  <a:pt x="207688" y="129076"/>
                  <a:pt x="214172" y="125274"/>
                </a:cubicBezTo>
                <a:cubicBezTo>
                  <a:pt x="220655" y="121472"/>
                  <a:pt x="225194" y="115237"/>
                  <a:pt x="227788" y="106568"/>
                </a:cubicBezTo>
                <a:cubicBezTo>
                  <a:pt x="230382" y="97899"/>
                  <a:pt x="231691" y="86181"/>
                  <a:pt x="231715" y="71415"/>
                </a:cubicBezTo>
                <a:cubicBezTo>
                  <a:pt x="231691" y="56835"/>
                  <a:pt x="230382" y="45191"/>
                  <a:pt x="227788" y="36485"/>
                </a:cubicBezTo>
                <a:cubicBezTo>
                  <a:pt x="225194" y="27779"/>
                  <a:pt x="220655" y="21484"/>
                  <a:pt x="214172" y="17601"/>
                </a:cubicBezTo>
                <a:cubicBezTo>
                  <a:pt x="207688" y="13718"/>
                  <a:pt x="198601" y="11720"/>
                  <a:pt x="186909" y="11608"/>
                </a:cubicBezTo>
                <a:close/>
                <a:moveTo>
                  <a:pt x="408527" y="2007"/>
                </a:moveTo>
                <a:lnTo>
                  <a:pt x="439131" y="2007"/>
                </a:lnTo>
                <a:cubicBezTo>
                  <a:pt x="452492" y="2051"/>
                  <a:pt x="462997" y="3251"/>
                  <a:pt x="470646" y="5607"/>
                </a:cubicBezTo>
                <a:cubicBezTo>
                  <a:pt x="478295" y="7963"/>
                  <a:pt x="483733" y="12008"/>
                  <a:pt x="486959" y="17742"/>
                </a:cubicBezTo>
                <a:cubicBezTo>
                  <a:pt x="490186" y="23476"/>
                  <a:pt x="491845" y="31433"/>
                  <a:pt x="491938" y="41612"/>
                </a:cubicBezTo>
                <a:cubicBezTo>
                  <a:pt x="492009" y="53596"/>
                  <a:pt x="489717" y="62681"/>
                  <a:pt x="485062" y="68865"/>
                </a:cubicBezTo>
                <a:cubicBezTo>
                  <a:pt x="480407" y="75049"/>
                  <a:pt x="472964" y="79033"/>
                  <a:pt x="462734" y="80817"/>
                </a:cubicBezTo>
                <a:lnTo>
                  <a:pt x="505139" y="140824"/>
                </a:lnTo>
                <a:lnTo>
                  <a:pt x="489337" y="140824"/>
                </a:lnTo>
                <a:lnTo>
                  <a:pt x="449132" y="82417"/>
                </a:lnTo>
                <a:cubicBezTo>
                  <a:pt x="448224" y="82513"/>
                  <a:pt x="446990" y="82571"/>
                  <a:pt x="445432" y="82592"/>
                </a:cubicBezTo>
                <a:cubicBezTo>
                  <a:pt x="443873" y="82613"/>
                  <a:pt x="442040" y="82621"/>
                  <a:pt x="439931" y="82617"/>
                </a:cubicBezTo>
                <a:lnTo>
                  <a:pt x="421729" y="82617"/>
                </a:lnTo>
                <a:lnTo>
                  <a:pt x="421729" y="140824"/>
                </a:lnTo>
                <a:lnTo>
                  <a:pt x="408527" y="140824"/>
                </a:lnTo>
                <a:close/>
                <a:moveTo>
                  <a:pt x="274377" y="2007"/>
                </a:moveTo>
                <a:lnTo>
                  <a:pt x="287579" y="2007"/>
                </a:lnTo>
                <a:lnTo>
                  <a:pt x="287579" y="92218"/>
                </a:lnTo>
                <a:cubicBezTo>
                  <a:pt x="287408" y="106961"/>
                  <a:pt x="290150" y="117179"/>
                  <a:pt x="295805" y="122872"/>
                </a:cubicBezTo>
                <a:cubicBezTo>
                  <a:pt x="301460" y="128564"/>
                  <a:pt x="311053" y="131281"/>
                  <a:pt x="324583" y="131023"/>
                </a:cubicBezTo>
                <a:cubicBezTo>
                  <a:pt x="338752" y="131281"/>
                  <a:pt x="348620" y="128564"/>
                  <a:pt x="354187" y="122872"/>
                </a:cubicBezTo>
                <a:cubicBezTo>
                  <a:pt x="359755" y="117179"/>
                  <a:pt x="362422" y="106961"/>
                  <a:pt x="362188" y="92218"/>
                </a:cubicBezTo>
                <a:lnTo>
                  <a:pt x="362188" y="2007"/>
                </a:lnTo>
                <a:lnTo>
                  <a:pt x="375190" y="2007"/>
                </a:lnTo>
                <a:lnTo>
                  <a:pt x="375190" y="96218"/>
                </a:lnTo>
                <a:cubicBezTo>
                  <a:pt x="375223" y="112512"/>
                  <a:pt x="371056" y="124380"/>
                  <a:pt x="362688" y="131823"/>
                </a:cubicBezTo>
                <a:cubicBezTo>
                  <a:pt x="354321" y="139266"/>
                  <a:pt x="341552" y="142933"/>
                  <a:pt x="324383" y="142824"/>
                </a:cubicBezTo>
                <a:cubicBezTo>
                  <a:pt x="307248" y="142970"/>
                  <a:pt x="294613" y="139378"/>
                  <a:pt x="286479" y="132048"/>
                </a:cubicBezTo>
                <a:cubicBezTo>
                  <a:pt x="278344" y="124718"/>
                  <a:pt x="274311" y="112775"/>
                  <a:pt x="274377" y="96218"/>
                </a:cubicBezTo>
                <a:close/>
                <a:moveTo>
                  <a:pt x="0" y="2007"/>
                </a:moveTo>
                <a:lnTo>
                  <a:pt x="15202" y="2007"/>
                </a:lnTo>
                <a:lnTo>
                  <a:pt x="55207" y="67215"/>
                </a:lnTo>
                <a:lnTo>
                  <a:pt x="56407" y="67215"/>
                </a:lnTo>
                <a:lnTo>
                  <a:pt x="95812" y="2007"/>
                </a:lnTo>
                <a:lnTo>
                  <a:pt x="110614" y="2007"/>
                </a:lnTo>
                <a:lnTo>
                  <a:pt x="61808" y="79416"/>
                </a:lnTo>
                <a:lnTo>
                  <a:pt x="61808" y="140824"/>
                </a:lnTo>
                <a:lnTo>
                  <a:pt x="48406" y="140824"/>
                </a:lnTo>
                <a:lnTo>
                  <a:pt x="48406" y="79616"/>
                </a:lnTo>
                <a:close/>
                <a:moveTo>
                  <a:pt x="186909" y="6"/>
                </a:moveTo>
                <a:cubicBezTo>
                  <a:pt x="200290" y="-123"/>
                  <a:pt x="211311" y="2003"/>
                  <a:pt x="219972" y="6385"/>
                </a:cubicBezTo>
                <a:cubicBezTo>
                  <a:pt x="228634" y="10767"/>
                  <a:pt x="235062" y="18183"/>
                  <a:pt x="239256" y="28632"/>
                </a:cubicBezTo>
                <a:cubicBezTo>
                  <a:pt x="243451" y="39082"/>
                  <a:pt x="245537" y="53343"/>
                  <a:pt x="245516" y="71415"/>
                </a:cubicBezTo>
                <a:cubicBezTo>
                  <a:pt x="245537" y="89488"/>
                  <a:pt x="243451" y="103749"/>
                  <a:pt x="239256" y="114198"/>
                </a:cubicBezTo>
                <a:cubicBezTo>
                  <a:pt x="235062" y="124648"/>
                  <a:pt x="228634" y="132064"/>
                  <a:pt x="219972" y="136446"/>
                </a:cubicBezTo>
                <a:cubicBezTo>
                  <a:pt x="211311" y="140828"/>
                  <a:pt x="200290" y="142954"/>
                  <a:pt x="186909" y="142824"/>
                </a:cubicBezTo>
                <a:cubicBezTo>
                  <a:pt x="173284" y="142776"/>
                  <a:pt x="162174" y="140605"/>
                  <a:pt x="153579" y="136312"/>
                </a:cubicBezTo>
                <a:cubicBezTo>
                  <a:pt x="144984" y="132019"/>
                  <a:pt x="138645" y="124692"/>
                  <a:pt x="134562" y="114332"/>
                </a:cubicBezTo>
                <a:cubicBezTo>
                  <a:pt x="130479" y="103971"/>
                  <a:pt x="128392" y="89666"/>
                  <a:pt x="128302" y="71415"/>
                </a:cubicBezTo>
                <a:cubicBezTo>
                  <a:pt x="128273" y="53343"/>
                  <a:pt x="130330" y="39082"/>
                  <a:pt x="134473" y="28632"/>
                </a:cubicBezTo>
                <a:cubicBezTo>
                  <a:pt x="138615" y="18183"/>
                  <a:pt x="145014" y="10767"/>
                  <a:pt x="153668" y="6385"/>
                </a:cubicBezTo>
                <a:cubicBezTo>
                  <a:pt x="162322" y="2003"/>
                  <a:pt x="173402" y="-123"/>
                  <a:pt x="186909" y="6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cap="sq">
            <a:noFill/>
          </a:ln>
          <a:effectLst/>
        </p:spPr>
        <p:txBody>
          <a:bodyPr vert="horz" wrap="square" lIns="91440" tIns="45720" rIns="91440" bIns="45720" rtlCol="0" anchor="t"/>
          <a:lstStyle/>
          <a:p>
            <a:pPr algn="l"/>
            <a:endParaRPr kumimoji="1" lang="zh-CN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alphaModFix/>
          </a:blip>
          <a:srcRect/>
          <a:stretch>
            <a:fillRect/>
          </a:stretch>
        </p:blipFill>
        <p:spPr>
          <a:xfrm>
            <a:off x="6329606" y="1080078"/>
            <a:ext cx="5054022" cy="50540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标题 1"/>
          <p:cNvSpPr txBox="1"/>
          <p:nvPr/>
        </p:nvSpPr>
        <p:spPr>
          <a:xfrm>
            <a:off x="10015146" y="4839239"/>
            <a:ext cx="1411656" cy="1411656"/>
          </a:xfrm>
          <a:prstGeom prst="donut">
            <a:avLst/>
          </a:prstGeom>
          <a:solidFill>
            <a:schemeClr val="accent1"/>
          </a:solidFill>
          <a:ln w="12700" cap="sq">
            <a:noFill/>
            <a:miter/>
          </a:ln>
        </p:spPr>
        <p:txBody>
          <a:bodyPr vert="horz" wrap="square" lIns="91440" tIns="45720" rIns="91440" bIns="45720"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A66AC"/>
      </a:dk2>
      <a:lt2>
        <a:srgbClr val="E0EBF6"/>
      </a:lt2>
      <a:accent1>
        <a:srgbClr val="F4588E"/>
      </a:accent1>
      <a:accent2>
        <a:srgbClr val="5F5F5F"/>
      </a:accent2>
      <a:accent3>
        <a:srgbClr val="808080"/>
      </a:accent3>
      <a:accent4>
        <a:srgbClr val="969696"/>
      </a:accent4>
      <a:accent5>
        <a:srgbClr val="B2B2B2"/>
      </a:accent5>
      <a:accent6>
        <a:srgbClr val="C6C6C6"/>
      </a:accent6>
      <a:hlink>
        <a:srgbClr val="000000"/>
      </a:hlink>
      <a:folHlink>
        <a:srgbClr val="00000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448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Poppins</vt:lpstr>
      <vt:lpstr>poppins-bold</vt:lpstr>
      <vt:lpstr>Arial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Mehrunishah Begum Bt Vps Bathusha Hamid</dc:creator>
  <cp:lastModifiedBy>Mehrunishah Begum Bt Vps Bathusha Hamid</cp:lastModifiedBy>
  <cp:revision>1</cp:revision>
  <dcterms:modified xsi:type="dcterms:W3CDTF">2025-07-24T03:21:58Z</dcterms:modified>
</cp:coreProperties>
</file>